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73" r:id="rId3"/>
    <p:sldId id="294" r:id="rId4"/>
    <p:sldId id="274" r:id="rId5"/>
    <p:sldId id="275" r:id="rId6"/>
    <p:sldId id="293" r:id="rId7"/>
    <p:sldId id="261" r:id="rId8"/>
    <p:sldId id="270" r:id="rId9"/>
    <p:sldId id="271" r:id="rId10"/>
    <p:sldId id="291" r:id="rId11"/>
    <p:sldId id="277" r:id="rId12"/>
    <p:sldId id="278" r:id="rId13"/>
    <p:sldId id="279" r:id="rId14"/>
    <p:sldId id="280" r:id="rId15"/>
    <p:sldId id="281" r:id="rId16"/>
    <p:sldId id="286" r:id="rId17"/>
    <p:sldId id="282" r:id="rId18"/>
    <p:sldId id="283" r:id="rId19"/>
    <p:sldId id="285" r:id="rId20"/>
    <p:sldId id="284" r:id="rId21"/>
    <p:sldId id="287" r:id="rId22"/>
    <p:sldId id="288" r:id="rId23"/>
    <p:sldId id="289" r:id="rId24"/>
    <p:sldId id="290" r:id="rId25"/>
    <p:sldId id="262" r:id="rId26"/>
    <p:sldId id="263" r:id="rId27"/>
    <p:sldId id="264" r:id="rId28"/>
    <p:sldId id="265" r:id="rId29"/>
    <p:sldId id="295" r:id="rId30"/>
    <p:sldId id="296" r:id="rId31"/>
    <p:sldId id="297" r:id="rId32"/>
    <p:sldId id="269" r:id="rId33"/>
    <p:sldId id="258" r:id="rId34"/>
    <p:sldId id="260" r:id="rId35"/>
    <p:sldId id="267"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33CC"/>
    <a:srgbClr val="FFFF00"/>
    <a:srgbClr val="B9B9B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8" d="100"/>
          <a:sy n="118" d="100"/>
        </p:scale>
        <p:origin x="1738"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25138B-3D04-475D-A64A-AB28EB274BC0}" type="datetimeFigureOut">
              <a:rPr lang="ru-RU" smtClean="0"/>
              <a:t>19.05.2022</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CC9243-6A46-4E09-80EE-ED5FB7C167AE}" type="slidenum">
              <a:rPr lang="ru-RU" smtClean="0"/>
              <a:t>‹#›</a:t>
            </a:fld>
            <a:endParaRPr lang="ru-RU"/>
          </a:p>
        </p:txBody>
      </p:sp>
    </p:spTree>
    <p:extLst>
      <p:ext uri="{BB962C8B-B14F-4D97-AF65-F5344CB8AC3E}">
        <p14:creationId xmlns:p14="http://schemas.microsoft.com/office/powerpoint/2010/main" val="2888291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5DF63A2-3801-4A47-9E6B-66285DE75135}" type="slidenum">
              <a:rPr lang="ru-RU" smtClean="0"/>
              <a:pPr/>
              <a:t>21</a:t>
            </a:fld>
            <a:endParaRPr lang="ru-RU"/>
          </a:p>
        </p:txBody>
      </p:sp>
    </p:spTree>
    <p:extLst>
      <p:ext uri="{BB962C8B-B14F-4D97-AF65-F5344CB8AC3E}">
        <p14:creationId xmlns:p14="http://schemas.microsoft.com/office/powerpoint/2010/main" val="48093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5DF63A2-3801-4A47-9E6B-66285DE75135}" type="slidenum">
              <a:rPr lang="ru-RU" smtClean="0"/>
              <a:pPr/>
              <a:t>23</a:t>
            </a:fld>
            <a:endParaRPr lang="ru-RU"/>
          </a:p>
        </p:txBody>
      </p:sp>
    </p:spTree>
    <p:extLst>
      <p:ext uri="{BB962C8B-B14F-4D97-AF65-F5344CB8AC3E}">
        <p14:creationId xmlns:p14="http://schemas.microsoft.com/office/powerpoint/2010/main" val="1006375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8A2739AE-AD8F-4725-8D64-7609BE4B2381}" type="datetimeFigureOut">
              <a:rPr lang="ru-RU" smtClean="0"/>
              <a:pPr/>
              <a:t>19.05.2022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0D12DA-E0D9-4D3E-9CA8-2B3196274D9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8A2739AE-AD8F-4725-8D64-7609BE4B2381}" type="datetimeFigureOut">
              <a:rPr lang="ru-RU" smtClean="0"/>
              <a:pPr/>
              <a:t>19.05.2022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0D12DA-E0D9-4D3E-9CA8-2B3196274D9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8A2739AE-AD8F-4725-8D64-7609BE4B2381}" type="datetimeFigureOut">
              <a:rPr lang="ru-RU" smtClean="0"/>
              <a:pPr/>
              <a:t>19.05.2022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0D12DA-E0D9-4D3E-9CA8-2B3196274D9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8A2739AE-AD8F-4725-8D64-7609BE4B2381}" type="datetimeFigureOut">
              <a:rPr lang="ru-RU" smtClean="0"/>
              <a:pPr/>
              <a:t>19.05.2022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0D12DA-E0D9-4D3E-9CA8-2B3196274D9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8A2739AE-AD8F-4725-8D64-7609BE4B2381}" type="datetimeFigureOut">
              <a:rPr lang="ru-RU" smtClean="0"/>
              <a:pPr/>
              <a:t>19.05.2022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0D12DA-E0D9-4D3E-9CA8-2B3196274D9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8A2739AE-AD8F-4725-8D64-7609BE4B2381}" type="datetimeFigureOut">
              <a:rPr lang="ru-RU" smtClean="0"/>
              <a:pPr/>
              <a:t>19.05.2022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30D12DA-E0D9-4D3E-9CA8-2B3196274D9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8A2739AE-AD8F-4725-8D64-7609BE4B2381}" type="datetimeFigureOut">
              <a:rPr lang="ru-RU" smtClean="0"/>
              <a:pPr/>
              <a:t>19.05.2022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30D12DA-E0D9-4D3E-9CA8-2B3196274D9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8A2739AE-AD8F-4725-8D64-7609BE4B2381}" type="datetimeFigureOut">
              <a:rPr lang="ru-RU" smtClean="0"/>
              <a:pPr/>
              <a:t>19.05.2022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30D12DA-E0D9-4D3E-9CA8-2B3196274D9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A2739AE-AD8F-4725-8D64-7609BE4B2381}" type="datetimeFigureOut">
              <a:rPr lang="ru-RU" smtClean="0"/>
              <a:pPr/>
              <a:t>19.05.2022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30D12DA-E0D9-4D3E-9CA8-2B3196274D9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8A2739AE-AD8F-4725-8D64-7609BE4B2381}" type="datetimeFigureOut">
              <a:rPr lang="ru-RU" smtClean="0"/>
              <a:pPr/>
              <a:t>19.05.2022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30D12DA-E0D9-4D3E-9CA8-2B3196274D9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8A2739AE-AD8F-4725-8D64-7609BE4B2381}" type="datetimeFigureOut">
              <a:rPr lang="ru-RU" smtClean="0"/>
              <a:pPr/>
              <a:t>19.05.2022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30D12DA-E0D9-4D3E-9CA8-2B3196274D9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2739AE-AD8F-4725-8D64-7609BE4B2381}" type="datetimeFigureOut">
              <a:rPr lang="ru-RU" smtClean="0"/>
              <a:pPr/>
              <a:t>19.05.2022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0D12DA-E0D9-4D3E-9CA8-2B3196274D9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88640"/>
            <a:ext cx="4536504" cy="576064"/>
          </a:xfrm>
        </p:spPr>
        <p:txBody>
          <a:bodyPr>
            <a:normAutofit/>
          </a:bodyPr>
          <a:lstStyle/>
          <a:p>
            <a:r>
              <a:rPr lang="en-US" sz="1400" dirty="0">
                <a:solidFill>
                  <a:srgbClr val="0070C0"/>
                </a:solidFill>
              </a:rPr>
              <a:t>Opinion Essay</a:t>
            </a:r>
            <a:endParaRPr lang="ru-RU" sz="1400" dirty="0">
              <a:solidFill>
                <a:srgbClr val="0070C0"/>
              </a:solidFill>
            </a:endParaRPr>
          </a:p>
        </p:txBody>
      </p:sp>
      <p:sp>
        <p:nvSpPr>
          <p:cNvPr id="3" name="Подзаголовок 2"/>
          <p:cNvSpPr>
            <a:spLocks noGrp="1"/>
          </p:cNvSpPr>
          <p:nvPr>
            <p:ph type="subTitle" idx="1"/>
          </p:nvPr>
        </p:nvSpPr>
        <p:spPr>
          <a:xfrm>
            <a:off x="395536" y="620688"/>
            <a:ext cx="7560840" cy="5688632"/>
          </a:xfrm>
        </p:spPr>
        <p:txBody>
          <a:bodyPr>
            <a:noAutofit/>
          </a:bodyPr>
          <a:lstStyle/>
          <a:p>
            <a:pPr algn="l"/>
            <a:r>
              <a:rPr lang="en-US" sz="1400" dirty="0">
                <a:solidFill>
                  <a:schemeClr val="tx1"/>
                </a:solidFill>
              </a:rPr>
              <a:t>An opinion essay is normally a formal piece of writing.  A good essay should consist of:</a:t>
            </a:r>
          </a:p>
          <a:p>
            <a:pPr algn="l"/>
            <a:r>
              <a:rPr lang="en-US" sz="1400" dirty="0">
                <a:solidFill>
                  <a:schemeClr val="tx1"/>
                </a:solidFill>
              </a:rPr>
              <a:t>a) </a:t>
            </a:r>
            <a:r>
              <a:rPr lang="en-US" sz="1400" b="1" dirty="0">
                <a:solidFill>
                  <a:schemeClr val="tx1"/>
                </a:solidFill>
              </a:rPr>
              <a:t>an introduction </a:t>
            </a:r>
            <a:r>
              <a:rPr lang="en-US" sz="1400" dirty="0">
                <a:solidFill>
                  <a:schemeClr val="tx1"/>
                </a:solidFill>
              </a:rPr>
              <a:t>in which you give a topic sentence and state the problem;</a:t>
            </a:r>
          </a:p>
          <a:p>
            <a:pPr algn="l"/>
            <a:r>
              <a:rPr lang="en-US" sz="1400" dirty="0">
                <a:solidFill>
                  <a:schemeClr val="tx1"/>
                </a:solidFill>
              </a:rPr>
              <a:t>b) </a:t>
            </a:r>
            <a:r>
              <a:rPr lang="en-US" sz="1400" b="1" dirty="0">
                <a:solidFill>
                  <a:schemeClr val="tx1"/>
                </a:solidFill>
              </a:rPr>
              <a:t>a main body </a:t>
            </a:r>
            <a:r>
              <a:rPr lang="en-US" sz="1400" dirty="0">
                <a:solidFill>
                  <a:schemeClr val="tx1"/>
                </a:solidFill>
              </a:rPr>
              <a:t>which consists of 3</a:t>
            </a:r>
            <a:r>
              <a:rPr lang="en-US" sz="1400" b="1" dirty="0">
                <a:solidFill>
                  <a:schemeClr val="tx1"/>
                </a:solidFill>
              </a:rPr>
              <a:t> </a:t>
            </a:r>
            <a:r>
              <a:rPr lang="en-US" sz="1400" dirty="0">
                <a:solidFill>
                  <a:schemeClr val="tx1"/>
                </a:solidFill>
              </a:rPr>
              <a:t>or more paragraphs. Start this paragraph with a thesis statement which answers the question in the task and then introduce your ideas supported by reasons and examples. Another paragraph  gives an opposing opinion supported by justification and the third paragraph explains why you disagree with this opinion; and</a:t>
            </a:r>
          </a:p>
          <a:p>
            <a:pPr algn="l"/>
            <a:r>
              <a:rPr lang="en-US" sz="1400" dirty="0">
                <a:solidFill>
                  <a:schemeClr val="tx1"/>
                </a:solidFill>
              </a:rPr>
              <a:t>c) </a:t>
            </a:r>
            <a:r>
              <a:rPr lang="en-US" sz="1400" b="1" dirty="0">
                <a:solidFill>
                  <a:schemeClr val="tx1"/>
                </a:solidFill>
              </a:rPr>
              <a:t>a conclusion </a:t>
            </a:r>
            <a:r>
              <a:rPr lang="en-US" sz="1400" dirty="0">
                <a:solidFill>
                  <a:schemeClr val="tx1"/>
                </a:solidFill>
              </a:rPr>
              <a:t>in which you restate your viewpoint using different words.</a:t>
            </a:r>
          </a:p>
          <a:p>
            <a:pPr algn="l"/>
            <a:endParaRPr lang="en-US" sz="1400" dirty="0">
              <a:solidFill>
                <a:schemeClr val="tx1"/>
              </a:solidFill>
            </a:endParaRPr>
          </a:p>
          <a:p>
            <a:pPr algn="l"/>
            <a:r>
              <a:rPr lang="en-AU" sz="1400" b="1" i="1" dirty="0">
                <a:solidFill>
                  <a:schemeClr val="tx1"/>
                </a:solidFill>
              </a:rPr>
              <a:t>1. Introduction </a:t>
            </a:r>
            <a:r>
              <a:rPr lang="en-AU" sz="1400" i="1" dirty="0">
                <a:solidFill>
                  <a:schemeClr val="tx1"/>
                </a:solidFill>
              </a:rPr>
              <a:t>(topic sentence, state the problem paraphrasing the given statement);</a:t>
            </a:r>
          </a:p>
          <a:p>
            <a:pPr algn="l"/>
            <a:r>
              <a:rPr lang="en-AU" sz="1400" b="1" i="1" dirty="0">
                <a:solidFill>
                  <a:schemeClr val="tx1"/>
                </a:solidFill>
              </a:rPr>
              <a:t>2. Express your point of view, give </a:t>
            </a:r>
            <a:r>
              <a:rPr lang="en-AU" sz="1400" i="1" dirty="0">
                <a:solidFill>
                  <a:schemeClr val="tx1"/>
                </a:solidFill>
              </a:rPr>
              <a:t>3 statements/reasons for your opinion;</a:t>
            </a:r>
          </a:p>
          <a:p>
            <a:pPr algn="l"/>
            <a:r>
              <a:rPr lang="en-AU" sz="1400" b="1" i="1" dirty="0">
                <a:solidFill>
                  <a:schemeClr val="tx1"/>
                </a:solidFill>
              </a:rPr>
              <a:t>3. Express an opposing opinion, give </a:t>
            </a:r>
            <a:r>
              <a:rPr lang="en-AU" sz="1400" i="1" dirty="0">
                <a:solidFill>
                  <a:schemeClr val="tx1"/>
                </a:solidFill>
              </a:rPr>
              <a:t>2-3 statements/reasons;</a:t>
            </a:r>
          </a:p>
          <a:p>
            <a:pPr algn="l"/>
            <a:r>
              <a:rPr lang="en-AU" sz="1400" b="1" i="1" dirty="0">
                <a:solidFill>
                  <a:schemeClr val="tx1"/>
                </a:solidFill>
              </a:rPr>
              <a:t>4. Explain why you disagree;</a:t>
            </a:r>
          </a:p>
          <a:p>
            <a:pPr algn="l"/>
            <a:r>
              <a:rPr lang="en-AU" sz="1400" b="1" i="1" dirty="0">
                <a:solidFill>
                  <a:schemeClr val="tx1"/>
                </a:solidFill>
              </a:rPr>
              <a:t>5. Make a conclusion restating your opinion.</a:t>
            </a:r>
          </a:p>
          <a:p>
            <a:pPr algn="l"/>
            <a:endParaRPr lang="en-AU" sz="1400" b="1" i="1" dirty="0">
              <a:solidFill>
                <a:schemeClr val="tx1"/>
              </a:solidFill>
            </a:endParaRPr>
          </a:p>
          <a:p>
            <a:pPr algn="l">
              <a:buFont typeface="Wingdings" pitchFamily="2" charset="2"/>
              <a:buChar char="Ø"/>
            </a:pPr>
            <a:r>
              <a:rPr lang="en-US" sz="1400" dirty="0">
                <a:solidFill>
                  <a:srgbClr val="0070C0"/>
                </a:solidFill>
              </a:rPr>
              <a:t>Style in formal writing:</a:t>
            </a:r>
          </a:p>
          <a:p>
            <a:pPr algn="l"/>
            <a:r>
              <a:rPr lang="en-US" sz="1400" dirty="0">
                <a:solidFill>
                  <a:schemeClr val="tx1"/>
                </a:solidFill>
              </a:rPr>
              <a:t>frequent use of the passive</a:t>
            </a:r>
          </a:p>
          <a:p>
            <a:pPr algn="l"/>
            <a:r>
              <a:rPr lang="en-US" sz="1400" dirty="0">
                <a:solidFill>
                  <a:schemeClr val="tx1"/>
                </a:solidFill>
              </a:rPr>
              <a:t>formal language (</a:t>
            </a:r>
            <a:r>
              <a:rPr lang="en-US" sz="1400" i="1" dirty="0">
                <a:solidFill>
                  <a:schemeClr val="tx1"/>
                </a:solidFill>
              </a:rPr>
              <a:t>complex/compound sentences, non-colloquial English</a:t>
            </a:r>
            <a:r>
              <a:rPr lang="en-US" sz="1400" dirty="0">
                <a:solidFill>
                  <a:schemeClr val="tx1"/>
                </a:solidFill>
              </a:rPr>
              <a:t>)</a:t>
            </a:r>
          </a:p>
          <a:p>
            <a:pPr algn="l"/>
            <a:r>
              <a:rPr lang="en-US" sz="1400" dirty="0">
                <a:solidFill>
                  <a:schemeClr val="tx1"/>
                </a:solidFill>
              </a:rPr>
              <a:t>no idiomatic expressions, sayings, abbreviated forms and phrasal verbs (</a:t>
            </a:r>
            <a:r>
              <a:rPr lang="en-US" sz="1400" i="1" dirty="0">
                <a:solidFill>
                  <a:schemeClr val="tx1"/>
                </a:solidFill>
              </a:rPr>
              <a:t>set up – establish</a:t>
            </a:r>
            <a:r>
              <a:rPr lang="en-US" sz="1400" dirty="0">
                <a:solidFill>
                  <a:schemeClr val="tx1"/>
                </a:solidFill>
              </a:rPr>
              <a:t>)</a:t>
            </a:r>
          </a:p>
          <a:p>
            <a:pPr algn="l"/>
            <a:r>
              <a:rPr lang="en-US" sz="1400" dirty="0">
                <a:solidFill>
                  <a:schemeClr val="tx1"/>
                </a:solidFill>
              </a:rPr>
              <a:t>no questions even rhetorical ones</a:t>
            </a:r>
          </a:p>
          <a:p>
            <a:pPr algn="l"/>
            <a:r>
              <a:rPr lang="en-US" sz="1400" dirty="0">
                <a:solidFill>
                  <a:schemeClr val="tx1"/>
                </a:solidFill>
              </a:rPr>
              <a:t>advanced vocabulary (</a:t>
            </a:r>
            <a:r>
              <a:rPr lang="en-US" sz="1400" i="1" dirty="0">
                <a:solidFill>
                  <a:schemeClr val="tx1"/>
                </a:solidFill>
              </a:rPr>
              <a:t>I feel it is appropriate to explain to you some of the practices which are enforced throughout all of our branches</a:t>
            </a:r>
            <a:r>
              <a:rPr lang="en-US" sz="1400" dirty="0">
                <a:solidFill>
                  <a:schemeClr val="tx1"/>
                </a:solidFill>
              </a:rPr>
              <a:t>) </a:t>
            </a:r>
          </a:p>
          <a:p>
            <a:pPr algn="l"/>
            <a:r>
              <a:rPr lang="en-US" sz="1400" dirty="0">
                <a:solidFill>
                  <a:schemeClr val="tx1"/>
                </a:solidFill>
              </a:rPr>
              <a:t>avoid common but vague words and phrases such as </a:t>
            </a:r>
            <a:r>
              <a:rPr lang="en-US" sz="1400" u="sng" dirty="0">
                <a:solidFill>
                  <a:schemeClr val="tx1"/>
                </a:solidFill>
              </a:rPr>
              <a:t>get, nice, thing </a:t>
            </a:r>
            <a:r>
              <a:rPr lang="en-US" sz="1400" dirty="0">
                <a:solidFill>
                  <a:schemeClr val="tx1"/>
                </a:solidFill>
              </a:rPr>
              <a:t>- your writing needs to be more precise</a:t>
            </a:r>
          </a:p>
          <a:p>
            <a:pPr algn="l"/>
            <a:r>
              <a:rPr lang="en-US" sz="1400" dirty="0">
                <a:solidFill>
                  <a:schemeClr val="tx1"/>
                </a:solidFill>
              </a:rPr>
              <a:t>avoid too much personal language (</a:t>
            </a:r>
            <a:r>
              <a:rPr lang="en-US" sz="1400" i="1" dirty="0">
                <a:solidFill>
                  <a:schemeClr val="tx1"/>
                </a:solidFill>
              </a:rPr>
              <a:t>I, my, we, you </a:t>
            </a:r>
            <a:r>
              <a:rPr lang="en-US" sz="1400" dirty="0">
                <a:solidFill>
                  <a:schemeClr val="tx1"/>
                </a:solidFill>
              </a:rPr>
              <a:t>etc.)</a:t>
            </a:r>
          </a:p>
          <a:p>
            <a:pPr algn="l"/>
            <a:endParaRPr lang="ru-RU" sz="1800" dirty="0">
              <a:solidFill>
                <a:schemeClr val="tx1"/>
              </a:solidFill>
            </a:endParaRPr>
          </a:p>
          <a:p>
            <a:pPr algn="l"/>
            <a:endParaRPr lang="ru-RU" sz="1200" dirty="0">
              <a:solidFill>
                <a:schemeClr val="tx1"/>
              </a:solidFill>
            </a:endParaRPr>
          </a:p>
          <a:p>
            <a:pPr algn="l"/>
            <a:endParaRPr lang="ru-RU" sz="1200" dirty="0"/>
          </a:p>
          <a:p>
            <a:pPr algn="l"/>
            <a:endParaRPr lang="ru-RU" sz="1200" b="1" i="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009531"/>
          </a:xfrm>
        </p:spPr>
        <p:txBody>
          <a:bodyPr>
            <a:normAutofit fontScale="25000" lnSpcReduction="20000"/>
          </a:bodyPr>
          <a:lstStyle/>
          <a:p>
            <a:pPr marL="0" indent="0" algn="ctr">
              <a:buNone/>
            </a:pPr>
            <a:r>
              <a:rPr lang="en-US" b="1" dirty="0"/>
              <a:t>6 Proven Benefits of Country Living</a:t>
            </a:r>
          </a:p>
          <a:p>
            <a:pPr marL="0" indent="0">
              <a:buNone/>
            </a:pPr>
            <a:endParaRPr lang="en-US" dirty="0"/>
          </a:p>
          <a:p>
            <a:pPr marL="0" indent="0">
              <a:buNone/>
            </a:pPr>
            <a:r>
              <a:rPr lang="en-US" dirty="0"/>
              <a:t>Out in the country, life moves a little bit slower. I’ve lived in big cities, next to the ocean, and in city-adjacent suburbs, but it wasn’t until I moved out to the country—to a small farm town in Illinois—that I finally felt like I could really breathe. And as it turns out, I’m not the only one. The benefits of country living have been pretty well researched. Science shows that living in the country is beneficial for both your physical and your mental health. And while city and suburb living certainly have plenty of their own benefits, there’s something about country life that just does the body good.</a:t>
            </a:r>
          </a:p>
          <a:p>
            <a:pPr marL="0" indent="0">
              <a:buNone/>
            </a:pPr>
            <a:r>
              <a:rPr lang="en-US" dirty="0"/>
              <a:t>Rural areas account for 97% of U.S. land but house just 19.3% of the population, according to the U.S. Census Bureau’s American Community Survey. That’s a lot of room to spread out for those who appreciate the quiet, privacy, and open sky of the country. Whether you’re trying to decide between city life vs. country life or just need some reminders about why living in the country is a great choice, read on for six of the biggest benefits inherent in rural living.</a:t>
            </a:r>
          </a:p>
          <a:p>
            <a:pPr marL="0" indent="0">
              <a:buNone/>
            </a:pPr>
            <a:r>
              <a:rPr lang="en-US" b="1" dirty="0"/>
              <a:t>Cleaner air</a:t>
            </a:r>
            <a:br>
              <a:rPr lang="en-US" b="1" dirty="0"/>
            </a:br>
            <a:endParaRPr lang="en-US" b="1" dirty="0"/>
          </a:p>
          <a:p>
            <a:pPr marL="0" indent="0">
              <a:buNone/>
            </a:pPr>
            <a:r>
              <a:rPr lang="en-US" dirty="0"/>
              <a:t>The further out into the country you get, the more your air quality improves. Researchers have a few ideas for why this might be, including less pollution, greater abundance of trees and grass, and perhaps even exposure to cell-improving phytochemicals that get released from plants, fungi, and microbes.</a:t>
            </a:r>
          </a:p>
          <a:p>
            <a:pPr marL="0" indent="0">
              <a:buNone/>
            </a:pPr>
            <a:r>
              <a:rPr lang="en-US" dirty="0"/>
              <a:t>Pollution in more heavily-populated areas comes not only from a lack of greenery, but also tiny yet harmful particles released into the air from trucks, buses, cars, factories, and other mainstays of urban environments. These particles travel into the lungs, where they impair breathing and increase the risk of serious illness. Escaping this polluted air for the country means better breathing and better protection against chronic conditions like asthma and heart disease.</a:t>
            </a:r>
          </a:p>
          <a:p>
            <a:pPr marL="0" indent="0">
              <a:buNone/>
            </a:pPr>
            <a:r>
              <a:rPr lang="en-US" b="1" dirty="0"/>
              <a:t>Less crime</a:t>
            </a:r>
            <a:br>
              <a:rPr lang="en-US" b="1" dirty="0"/>
            </a:br>
            <a:endParaRPr lang="en-US" b="1" dirty="0"/>
          </a:p>
          <a:p>
            <a:pPr marL="0" indent="0">
              <a:buNone/>
            </a:pPr>
            <a:r>
              <a:rPr lang="en-US" dirty="0"/>
              <a:t>Residents in rural areas are less likely to be the victims of a wide range of crimes versus those who are living in the city or suburbs. These include simple and aggravated assault, robbery, and theft. Part of the reason for this is just a sheer numbers game—there are less people in the country, thus less opportunity for crime to occur. There’s also a higher percentage of police officers per capita—2.8 officers per 100,000 people in non-metropolitan counties compared to 2.6 officers per 100,000 people in metropolitan counties.</a:t>
            </a:r>
          </a:p>
          <a:p>
            <a:pPr marL="0" indent="0">
              <a:buNone/>
            </a:pPr>
            <a:r>
              <a:rPr lang="en-US" dirty="0"/>
              <a:t>Crime can happen anywhere, and the country certainly isn’t guaranteed to be completely free of it. Still, if you’re looking to live somewhere where you can feel more comfortable letting your kids ride their bikes alone to school or leaving your windows open for a cool breeze while you sleep, statistically the country is going to be your best bet.</a:t>
            </a:r>
          </a:p>
          <a:p>
            <a:pPr marL="0" indent="0">
              <a:buNone/>
            </a:pPr>
            <a:r>
              <a:rPr lang="en-US" b="1" dirty="0"/>
              <a:t>Better psychological health</a:t>
            </a:r>
            <a:br>
              <a:rPr lang="en-US" b="1" dirty="0"/>
            </a:br>
            <a:endParaRPr lang="en-US" b="1" dirty="0"/>
          </a:p>
          <a:p>
            <a:pPr marL="0" indent="0">
              <a:buNone/>
            </a:pPr>
            <a:r>
              <a:rPr lang="en-US" dirty="0"/>
              <a:t>Your brain actually functions differently in the country. Living in an urban environment over-stimulates two key, and potentially harmful, regions of the brain: the areas that regulate emotion and anxiety. Scientists believe this is the reason they see higher rates of mental health problems in cities than non-urban areas. In the country, the brain is less likely to experience this kind of overstimulation. The benefits? A lower risk of anxiety disorders and mood disorders. There is also research showing that city living increases schizophrenia risk, likely due to unknown environmental factors that impact developing brains.</a:t>
            </a:r>
          </a:p>
          <a:p>
            <a:pPr marL="0" indent="0">
              <a:buNone/>
            </a:pPr>
            <a:r>
              <a:rPr lang="en-US" dirty="0"/>
              <a:t>You’re not going to be able to completely prevent a mood disorder or mental illness just because you live in the country, nor are you guaranteed to have less stress in your life simply because you’re out of the city. But you are going to avoid some of the increased risk factors for these psychological ailments that are deeply connected with city life, and it’s a benefit of country living worth considering.</a:t>
            </a:r>
          </a:p>
          <a:p>
            <a:pPr marL="0" indent="0">
              <a:buNone/>
            </a:pPr>
            <a:r>
              <a:rPr lang="en-US" b="1" dirty="0"/>
              <a:t>It’s cheaper</a:t>
            </a:r>
            <a:br>
              <a:rPr lang="en-US" b="1" dirty="0"/>
            </a:br>
            <a:endParaRPr lang="en-US" b="1" dirty="0"/>
          </a:p>
          <a:p>
            <a:pPr marL="0" indent="0">
              <a:buNone/>
            </a:pPr>
            <a:r>
              <a:rPr lang="en-US" dirty="0"/>
              <a:t>Cities are expensive to live in. It’s already well-established that living in the suburbs is cheaper than living in the city, and the cost of living drops even further for rural areas. A study looking at the cost of living for urban and rural areas in Pennsylvania found that those in the country paid less for everything from groceries to health care to transportation, with the greatest price differentiation having to do with housing costs (12.7% less in rural areas than urban areas).</a:t>
            </a:r>
          </a:p>
          <a:p>
            <a:pPr marL="0" indent="0">
              <a:buNone/>
            </a:pPr>
            <a:r>
              <a:rPr lang="en-US" dirty="0"/>
              <a:t>Of course, what you pay to live somewhere—and what you get for that money—is going to differ depending on your exact locality. But if you’re looking for somewhere to spend less and get more, the first place you should start your search is in the country.</a:t>
            </a:r>
          </a:p>
          <a:p>
            <a:pPr marL="0" indent="0">
              <a:buNone/>
            </a:pPr>
            <a:r>
              <a:rPr lang="en-US" b="1" dirty="0"/>
              <a:t>Exposure to nature</a:t>
            </a:r>
            <a:br>
              <a:rPr lang="en-US" b="1" dirty="0"/>
            </a:br>
            <a:endParaRPr lang="en-US" b="1" dirty="0"/>
          </a:p>
          <a:p>
            <a:pPr marL="0" indent="0">
              <a:buNone/>
            </a:pPr>
            <a:r>
              <a:rPr lang="en-US" dirty="0"/>
              <a:t>Being outside in the open air is connected with many of the benefits of country living. And while you don’t have to go out to the country to find some sunshine and trees, head out to rural land and you’ll definitely find more of it than you will in the cities and the ‘burbs. As for specific benefits, immersing yourself in a natural environment is good for everything from improving your short term memory to lowering your blood pressure. It might even make you more creative.</a:t>
            </a:r>
          </a:p>
          <a:p>
            <a:pPr marL="0" indent="0">
              <a:buNone/>
            </a:pPr>
            <a:r>
              <a:rPr lang="en-US" dirty="0"/>
              <a:t>Spending more time in nature is a great way to improve your health, and when you’re living the country life, you don’t have to go very far to reap the benefits. Natural paradise can be found right outside of your door, instead of a car or bus ride away.</a:t>
            </a:r>
          </a:p>
          <a:p>
            <a:pPr marL="0" indent="0">
              <a:buNone/>
            </a:pPr>
            <a:r>
              <a:rPr lang="en-US" b="1" dirty="0"/>
              <a:t>Easy access to organic food</a:t>
            </a:r>
            <a:br>
              <a:rPr lang="en-US" b="1" dirty="0"/>
            </a:br>
            <a:endParaRPr lang="en-US" b="1" dirty="0"/>
          </a:p>
          <a:p>
            <a:pPr marL="0" indent="0">
              <a:buNone/>
            </a:pPr>
            <a:r>
              <a:rPr lang="en-US" dirty="0"/>
              <a:t>Out in my own country paradise, I don’t have a Whole Foods within 30 miles of me but I do have multiple farms, all within a ten minute drive, where I can buy fresh eggs, fruits, and veggies right from the source. The type of food that our bodies really need is in abundance out in the country, as is available land if you want to start growing your own.</a:t>
            </a:r>
          </a:p>
          <a:p>
            <a:pPr marL="0" indent="0">
              <a:buNone/>
            </a:pPr>
            <a:r>
              <a:rPr lang="en-US" dirty="0"/>
              <a:t>In the city, access to unprocessed, healthy foods is not quite so extensive. Urban food deserts are especially problematic in low-income areas, where small markets and gas station snack bars often stand in for fancy organic grocery stores. In the country, even those with less to spend can easily purchase high-quality foods for cleaner diets. There are many pros to eating organic foods, chief among them less exposure to the harmful pesticides used to produce food on a mass level.</a:t>
            </a:r>
          </a:p>
          <a:p>
            <a:pPr marL="0" indent="0">
              <a:buNone/>
            </a:pPr>
            <a:r>
              <a:rPr lang="en-US" b="1" dirty="0"/>
              <a:t>The takeaway</a:t>
            </a:r>
          </a:p>
          <a:p>
            <a:pPr marL="0" indent="0">
              <a:buNone/>
            </a:pPr>
            <a:r>
              <a:rPr lang="en-US" dirty="0"/>
              <a:t>There are benefits to country living that you won’t find anywhere else, and the diversity of country land means that if you want something specific in addition to your rural environment—say, nearby water or mountain views—you can get that too. There are always going to be some trade-offs (for me, it’s having to drive two hours just to meet my friends who still live downtown for dinner a couple of times a month), but if you can’t get enough of green meadows and big blue skies, the benefits of country living may just outweigh the negatives.</a:t>
            </a:r>
          </a:p>
          <a:p>
            <a:pPr marL="0" indent="0">
              <a:buNone/>
            </a:pPr>
            <a:r>
              <a:rPr lang="en-US" dirty="0"/>
              <a:t>If you’re thinking about moving out to the country, consider the pros and cons and make an informed decision based on the way that you like to live your life. Even the most adamant city dwellers may find that they feel a certain sense of joy and freedom when they trade the crowded streets for the cornfields.</a:t>
            </a:r>
          </a:p>
          <a:p>
            <a:pPr marL="0" indent="0">
              <a:buNone/>
            </a:pPr>
            <a:endParaRPr lang="ru-RU" dirty="0"/>
          </a:p>
        </p:txBody>
      </p:sp>
    </p:spTree>
    <p:extLst>
      <p:ext uri="{BB962C8B-B14F-4D97-AF65-F5344CB8AC3E}">
        <p14:creationId xmlns:p14="http://schemas.microsoft.com/office/powerpoint/2010/main" val="1163737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03026"/>
          </a:xfrm>
        </p:spPr>
        <p:txBody>
          <a:bodyPr>
            <a:normAutofit/>
          </a:bodyPr>
          <a:lstStyle/>
          <a:p>
            <a:pPr marL="285750" indent="-285750" algn="l">
              <a:buFont typeface="Wingdings" panose="05000000000000000000" pitchFamily="2" charset="2"/>
              <a:buChar char="Ø"/>
            </a:pPr>
            <a:r>
              <a:rPr lang="en-US" sz="1600" b="1" dirty="0">
                <a:solidFill>
                  <a:srgbClr val="0070C0"/>
                </a:solidFill>
              </a:rPr>
              <a:t>Using different structures</a:t>
            </a:r>
            <a:endParaRPr lang="ru-RU" sz="1600" b="1" dirty="0">
              <a:solidFill>
                <a:srgbClr val="0070C0"/>
              </a:solidFill>
            </a:endParaRPr>
          </a:p>
        </p:txBody>
      </p:sp>
      <p:sp>
        <p:nvSpPr>
          <p:cNvPr id="3" name="Объект 2"/>
          <p:cNvSpPr>
            <a:spLocks noGrp="1"/>
          </p:cNvSpPr>
          <p:nvPr>
            <p:ph idx="1"/>
          </p:nvPr>
        </p:nvSpPr>
        <p:spPr>
          <a:xfrm>
            <a:off x="457200" y="677664"/>
            <a:ext cx="8229600" cy="5289451"/>
          </a:xfrm>
        </p:spPr>
        <p:txBody>
          <a:bodyPr>
            <a:normAutofit/>
          </a:bodyPr>
          <a:lstStyle/>
          <a:p>
            <a:pPr marL="0" indent="0">
              <a:buNone/>
            </a:pPr>
            <a:r>
              <a:rPr lang="en-US" sz="1200" b="1" dirty="0"/>
              <a:t>Simple sentences</a:t>
            </a:r>
          </a:p>
          <a:p>
            <a:pPr marL="0" indent="0">
              <a:buNone/>
            </a:pPr>
            <a:r>
              <a:rPr lang="en-US" sz="1200" b="1" dirty="0"/>
              <a:t>I</a:t>
            </a:r>
            <a:r>
              <a:rPr lang="en-US" sz="1200" dirty="0"/>
              <a:t> </a:t>
            </a:r>
            <a:r>
              <a:rPr lang="en-US" sz="1200" i="1" u="sng" dirty="0"/>
              <a:t>am</a:t>
            </a:r>
            <a:r>
              <a:rPr lang="en-US" sz="1200" i="1" dirty="0"/>
              <a:t> often busy and tired.</a:t>
            </a:r>
            <a:endParaRPr lang="en-US" sz="1200" dirty="0"/>
          </a:p>
          <a:p>
            <a:pPr marL="0" indent="0">
              <a:buNone/>
            </a:pPr>
            <a:r>
              <a:rPr lang="en-US" sz="1200" b="1" dirty="0"/>
              <a:t>I</a:t>
            </a:r>
            <a:r>
              <a:rPr lang="en-US" sz="1200" dirty="0"/>
              <a:t> </a:t>
            </a:r>
            <a:r>
              <a:rPr lang="en-US" sz="1200" i="1" u="sng" dirty="0"/>
              <a:t>struggle</a:t>
            </a:r>
            <a:r>
              <a:rPr lang="en-US" sz="1200" i="1" dirty="0"/>
              <a:t> to meet my deadlines.</a:t>
            </a:r>
            <a:endParaRPr lang="en-US" sz="1200" dirty="0"/>
          </a:p>
          <a:p>
            <a:pPr marL="0" indent="0">
              <a:buNone/>
            </a:pPr>
            <a:r>
              <a:rPr lang="en-US" sz="1200" b="1" dirty="0"/>
              <a:t>Compound sentences</a:t>
            </a:r>
          </a:p>
          <a:p>
            <a:pPr marL="0" indent="0">
              <a:buNone/>
            </a:pPr>
            <a:r>
              <a:rPr lang="en-US" sz="1200" dirty="0"/>
              <a:t>I am often very busy and tired</a:t>
            </a:r>
            <a:r>
              <a:rPr lang="en-US" sz="1200" b="1" dirty="0">
                <a:solidFill>
                  <a:srgbClr val="0070C0"/>
                </a:solidFill>
              </a:rPr>
              <a:t>;</a:t>
            </a:r>
            <a:r>
              <a:rPr lang="en-US" sz="1200" dirty="0"/>
              <a:t> I struggle to meet my deadlines.</a:t>
            </a:r>
          </a:p>
          <a:p>
            <a:pPr marL="0" indent="0">
              <a:buNone/>
            </a:pPr>
            <a:r>
              <a:rPr lang="en-US" sz="1200" dirty="0"/>
              <a:t>I am often very busy and tired</a:t>
            </a:r>
            <a:r>
              <a:rPr lang="en-US" sz="1200" b="1" dirty="0">
                <a:solidFill>
                  <a:srgbClr val="0070C0"/>
                </a:solidFill>
              </a:rPr>
              <a:t>, and</a:t>
            </a:r>
            <a:r>
              <a:rPr lang="en-US" sz="1200" dirty="0"/>
              <a:t> I struggle to meet my deadlines.</a:t>
            </a:r>
          </a:p>
          <a:p>
            <a:pPr marL="0" indent="0">
              <a:buNone/>
            </a:pPr>
            <a:r>
              <a:rPr lang="en-US" sz="1200" b="1" dirty="0"/>
              <a:t>Punctuation</a:t>
            </a:r>
          </a:p>
          <a:p>
            <a:pPr marL="0" indent="0">
              <a:buNone/>
            </a:pPr>
            <a:endParaRPr lang="en-US" dirty="0"/>
          </a:p>
          <a:p>
            <a:pPr marL="0" indent="0">
              <a:buNone/>
            </a:pPr>
            <a:endParaRPr lang="en-US" dirty="0"/>
          </a:p>
          <a:p>
            <a:pPr marL="0" indent="0">
              <a:buNone/>
            </a:pPr>
            <a:endParaRPr lang="en-US" dirty="0"/>
          </a:p>
          <a:p>
            <a:pPr marL="0" indent="0">
              <a:buNone/>
            </a:pPr>
            <a:r>
              <a:rPr lang="en-US" sz="1200" b="1" dirty="0"/>
              <a:t>Complex sentences</a:t>
            </a:r>
          </a:p>
          <a:p>
            <a:pPr marL="0" indent="0">
              <a:buNone/>
            </a:pPr>
            <a:r>
              <a:rPr lang="en-US" sz="1200" b="1" dirty="0">
                <a:solidFill>
                  <a:srgbClr val="0070C0"/>
                </a:solidFill>
              </a:rPr>
              <a:t>Because </a:t>
            </a:r>
            <a:r>
              <a:rPr lang="en-US" sz="1200" dirty="0"/>
              <a:t> I am often very busy and tired, I struggle to meet my deadlines. </a:t>
            </a:r>
          </a:p>
          <a:p>
            <a:pPr marL="0" indent="0">
              <a:buNone/>
            </a:pPr>
            <a:endParaRPr lang="ru-RU" sz="1200" dirty="0"/>
          </a:p>
        </p:txBody>
      </p:sp>
      <p:graphicFrame>
        <p:nvGraphicFramePr>
          <p:cNvPr id="4" name="Таблица 3"/>
          <p:cNvGraphicFramePr>
            <a:graphicFrameLocks noGrp="1"/>
          </p:cNvGraphicFramePr>
          <p:nvPr>
            <p:extLst>
              <p:ext uri="{D42A27DB-BD31-4B8C-83A1-F6EECF244321}">
                <p14:modId xmlns:p14="http://schemas.microsoft.com/office/powerpoint/2010/main" val="2987548928"/>
              </p:ext>
            </p:extLst>
          </p:nvPr>
        </p:nvGraphicFramePr>
        <p:xfrm>
          <a:off x="323528" y="2402503"/>
          <a:ext cx="6086475" cy="1463040"/>
        </p:xfrm>
        <a:graphic>
          <a:graphicData uri="http://schemas.openxmlformats.org/drawingml/2006/table">
            <a:tbl>
              <a:tblPr/>
              <a:tblGrid>
                <a:gridCol w="2028825">
                  <a:extLst>
                    <a:ext uri="{9D8B030D-6E8A-4147-A177-3AD203B41FA5}">
                      <a16:colId xmlns:a16="http://schemas.microsoft.com/office/drawing/2014/main" val="1719214722"/>
                    </a:ext>
                  </a:extLst>
                </a:gridCol>
                <a:gridCol w="2028825">
                  <a:extLst>
                    <a:ext uri="{9D8B030D-6E8A-4147-A177-3AD203B41FA5}">
                      <a16:colId xmlns:a16="http://schemas.microsoft.com/office/drawing/2014/main" val="2874795304"/>
                    </a:ext>
                  </a:extLst>
                </a:gridCol>
                <a:gridCol w="2028825">
                  <a:extLst>
                    <a:ext uri="{9D8B030D-6E8A-4147-A177-3AD203B41FA5}">
                      <a16:colId xmlns:a16="http://schemas.microsoft.com/office/drawing/2014/main" val="1316902092"/>
                    </a:ext>
                  </a:extLst>
                </a:gridCol>
              </a:tblGrid>
              <a:tr h="0">
                <a:tc>
                  <a:txBody>
                    <a:bodyPr/>
                    <a:lstStyle/>
                    <a:p>
                      <a:pPr algn="ctr"/>
                      <a:r>
                        <a:rPr lang="en-AU" sz="1200" dirty="0">
                          <a:effectLst/>
                        </a:rPr>
                        <a:t>Independent clause</a:t>
                      </a:r>
                    </a:p>
                  </a:txBody>
                  <a:tcPr marL="0" marR="0" marT="0" marB="0" anchor="ctr">
                    <a:lnL>
                      <a:noFill/>
                    </a:lnL>
                    <a:lnR>
                      <a:noFill/>
                    </a:lnR>
                    <a:lnT>
                      <a:noFill/>
                    </a:lnT>
                    <a:lnB>
                      <a:noFill/>
                    </a:lnB>
                    <a:solidFill>
                      <a:srgbClr val="FFFFFF"/>
                    </a:solidFill>
                  </a:tcPr>
                </a:tc>
                <a:tc>
                  <a:txBody>
                    <a:bodyPr/>
                    <a:lstStyle/>
                    <a:p>
                      <a:pPr algn="ctr"/>
                      <a:r>
                        <a:rPr lang="en-US" sz="1200" b="1" dirty="0">
                          <a:solidFill>
                            <a:srgbClr val="0070C0"/>
                          </a:solidFill>
                          <a:effectLst/>
                        </a:rPr>
                        <a:t>.</a:t>
                      </a:r>
                    </a:p>
                    <a:p>
                      <a:pPr algn="ctr"/>
                      <a:r>
                        <a:rPr lang="en-US" sz="1200" b="1" dirty="0">
                          <a:solidFill>
                            <a:srgbClr val="0070C0"/>
                          </a:solidFill>
                          <a:effectLst/>
                        </a:rPr>
                        <a:t>;</a:t>
                      </a:r>
                    </a:p>
                    <a:p>
                      <a:pPr algn="ctr"/>
                      <a:r>
                        <a:rPr lang="en-US" sz="1200" b="1" dirty="0">
                          <a:solidFill>
                            <a:srgbClr val="0070C0"/>
                          </a:solidFill>
                          <a:effectLst/>
                        </a:rPr>
                        <a:t>, for , and</a:t>
                      </a:r>
                    </a:p>
                    <a:p>
                      <a:pPr algn="ctr"/>
                      <a:r>
                        <a:rPr lang="en-US" sz="1200" b="1" dirty="0">
                          <a:solidFill>
                            <a:srgbClr val="0070C0"/>
                          </a:solidFill>
                          <a:effectLst/>
                        </a:rPr>
                        <a:t>, nor</a:t>
                      </a:r>
                    </a:p>
                    <a:p>
                      <a:pPr algn="ctr"/>
                      <a:r>
                        <a:rPr lang="en-US" sz="1200" b="1" dirty="0">
                          <a:solidFill>
                            <a:srgbClr val="0070C0"/>
                          </a:solidFill>
                          <a:effectLst/>
                        </a:rPr>
                        <a:t>, but</a:t>
                      </a:r>
                    </a:p>
                    <a:p>
                      <a:pPr algn="ctr"/>
                      <a:r>
                        <a:rPr lang="en-US" sz="1200" b="1" dirty="0">
                          <a:solidFill>
                            <a:srgbClr val="0070C0"/>
                          </a:solidFill>
                          <a:effectLst/>
                        </a:rPr>
                        <a:t>, or</a:t>
                      </a:r>
                    </a:p>
                    <a:p>
                      <a:pPr algn="ctr"/>
                      <a:r>
                        <a:rPr lang="en-US" sz="1200" b="1" dirty="0">
                          <a:solidFill>
                            <a:srgbClr val="0070C0"/>
                          </a:solidFill>
                          <a:effectLst/>
                        </a:rPr>
                        <a:t>, yet</a:t>
                      </a:r>
                    </a:p>
                    <a:p>
                      <a:pPr algn="ctr"/>
                      <a:r>
                        <a:rPr lang="en-US" sz="1200" b="1" dirty="0">
                          <a:solidFill>
                            <a:srgbClr val="0070C0"/>
                          </a:solidFill>
                          <a:effectLst/>
                        </a:rPr>
                        <a:t>, so</a:t>
                      </a:r>
                    </a:p>
                  </a:txBody>
                  <a:tcPr marL="0" marR="0" marT="0" marB="0" anchor="ctr">
                    <a:lnL>
                      <a:noFill/>
                    </a:lnL>
                    <a:lnR>
                      <a:noFill/>
                    </a:lnR>
                    <a:lnT>
                      <a:noFill/>
                    </a:lnT>
                    <a:lnB>
                      <a:noFill/>
                    </a:lnB>
                    <a:solidFill>
                      <a:srgbClr val="FFFFFF"/>
                    </a:solidFill>
                  </a:tcPr>
                </a:tc>
                <a:tc>
                  <a:txBody>
                    <a:bodyPr/>
                    <a:lstStyle/>
                    <a:p>
                      <a:pPr algn="ctr"/>
                      <a:r>
                        <a:rPr lang="en-AU" sz="1200" dirty="0">
                          <a:effectLst/>
                        </a:rPr>
                        <a:t>Independent clause</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500701205"/>
                  </a:ext>
                </a:extLst>
              </a:tr>
            </a:tbl>
          </a:graphicData>
        </a:graphic>
      </p:graphicFrame>
      <p:sp>
        <p:nvSpPr>
          <p:cNvPr id="5" name="Rectangle 1"/>
          <p:cNvSpPr>
            <a:spLocks noChangeArrowheads="1"/>
          </p:cNvSpPr>
          <p:nvPr/>
        </p:nvSpPr>
        <p:spPr bwMode="auto">
          <a:xfrm>
            <a:off x="2483768" y="2264786"/>
            <a:ext cx="281865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Compound Sentences</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465846988"/>
              </p:ext>
            </p:extLst>
          </p:nvPr>
        </p:nvGraphicFramePr>
        <p:xfrm>
          <a:off x="323528" y="4869835"/>
          <a:ext cx="6086475" cy="1097280"/>
        </p:xfrm>
        <a:graphic>
          <a:graphicData uri="http://schemas.openxmlformats.org/drawingml/2006/table">
            <a:tbl>
              <a:tblPr/>
              <a:tblGrid>
                <a:gridCol w="2028825">
                  <a:extLst>
                    <a:ext uri="{9D8B030D-6E8A-4147-A177-3AD203B41FA5}">
                      <a16:colId xmlns:a16="http://schemas.microsoft.com/office/drawing/2014/main" val="4116191574"/>
                    </a:ext>
                  </a:extLst>
                </a:gridCol>
                <a:gridCol w="2028825">
                  <a:extLst>
                    <a:ext uri="{9D8B030D-6E8A-4147-A177-3AD203B41FA5}">
                      <a16:colId xmlns:a16="http://schemas.microsoft.com/office/drawing/2014/main" val="4265194783"/>
                    </a:ext>
                  </a:extLst>
                </a:gridCol>
                <a:gridCol w="2028825">
                  <a:extLst>
                    <a:ext uri="{9D8B030D-6E8A-4147-A177-3AD203B41FA5}">
                      <a16:colId xmlns:a16="http://schemas.microsoft.com/office/drawing/2014/main" val="239541375"/>
                    </a:ext>
                  </a:extLst>
                </a:gridCol>
              </a:tblGrid>
              <a:tr h="0">
                <a:tc>
                  <a:txBody>
                    <a:bodyPr/>
                    <a:lstStyle/>
                    <a:p>
                      <a:pPr algn="ctr"/>
                      <a:r>
                        <a:rPr lang="en-US" sz="1200" b="1" dirty="0">
                          <a:solidFill>
                            <a:srgbClr val="0070C0"/>
                          </a:solidFill>
                          <a:effectLst/>
                        </a:rPr>
                        <a:t>after</a:t>
                      </a:r>
                    </a:p>
                    <a:p>
                      <a:pPr algn="ctr"/>
                      <a:r>
                        <a:rPr lang="en-US" sz="1200" b="1" dirty="0">
                          <a:solidFill>
                            <a:srgbClr val="0070C0"/>
                          </a:solidFill>
                          <a:effectLst/>
                        </a:rPr>
                        <a:t>although</a:t>
                      </a:r>
                    </a:p>
                    <a:p>
                      <a:pPr algn="ctr"/>
                      <a:r>
                        <a:rPr lang="en-US" sz="1200" b="1" dirty="0">
                          <a:solidFill>
                            <a:srgbClr val="0070C0"/>
                          </a:solidFill>
                          <a:effectLst/>
                        </a:rPr>
                        <a:t>as soon as</a:t>
                      </a:r>
                    </a:p>
                    <a:p>
                      <a:pPr algn="ctr"/>
                      <a:r>
                        <a:rPr lang="en-US" sz="1200" b="1" dirty="0">
                          <a:solidFill>
                            <a:srgbClr val="0070C0"/>
                          </a:solidFill>
                          <a:effectLst/>
                        </a:rPr>
                        <a:t>as long as</a:t>
                      </a:r>
                    </a:p>
                    <a:p>
                      <a:pPr algn="ctr"/>
                      <a:r>
                        <a:rPr lang="en-US" sz="1200" b="1" dirty="0">
                          <a:solidFill>
                            <a:srgbClr val="0070C0"/>
                          </a:solidFill>
                          <a:effectLst/>
                        </a:rPr>
                        <a:t>as though</a:t>
                      </a:r>
                    </a:p>
                    <a:p>
                      <a:pPr algn="ctr"/>
                      <a:r>
                        <a:rPr lang="en-US" sz="1200" b="1" dirty="0">
                          <a:solidFill>
                            <a:srgbClr val="0070C0"/>
                          </a:solidFill>
                          <a:effectLst/>
                        </a:rPr>
                        <a:t>because</a:t>
                      </a:r>
                    </a:p>
                  </a:txBody>
                  <a:tcPr marL="0" marR="0" marT="0" marB="0" anchor="ctr">
                    <a:lnL>
                      <a:noFill/>
                    </a:lnL>
                    <a:lnR>
                      <a:noFill/>
                    </a:lnR>
                    <a:lnT>
                      <a:noFill/>
                    </a:lnT>
                    <a:lnB>
                      <a:noFill/>
                    </a:lnB>
                    <a:solidFill>
                      <a:srgbClr val="FFFFFF"/>
                    </a:solidFill>
                  </a:tcPr>
                </a:tc>
                <a:tc>
                  <a:txBody>
                    <a:bodyPr/>
                    <a:lstStyle/>
                    <a:p>
                      <a:pPr algn="ctr"/>
                      <a:r>
                        <a:rPr lang="en-US" sz="1200" b="1" dirty="0">
                          <a:solidFill>
                            <a:srgbClr val="0070C0"/>
                          </a:solidFill>
                          <a:effectLst/>
                        </a:rPr>
                        <a:t>before</a:t>
                      </a:r>
                    </a:p>
                    <a:p>
                      <a:pPr algn="ctr"/>
                      <a:r>
                        <a:rPr lang="en-US" sz="1200" b="1" dirty="0">
                          <a:solidFill>
                            <a:srgbClr val="0070C0"/>
                          </a:solidFill>
                          <a:effectLst/>
                        </a:rPr>
                        <a:t>how</a:t>
                      </a:r>
                    </a:p>
                    <a:p>
                      <a:pPr algn="ctr"/>
                      <a:r>
                        <a:rPr lang="en-US" sz="1200" b="1" dirty="0">
                          <a:solidFill>
                            <a:srgbClr val="0070C0"/>
                          </a:solidFill>
                          <a:effectLst/>
                        </a:rPr>
                        <a:t>if</a:t>
                      </a:r>
                    </a:p>
                    <a:p>
                      <a:pPr algn="ctr"/>
                      <a:r>
                        <a:rPr lang="en-US" sz="1200" b="1" dirty="0">
                          <a:solidFill>
                            <a:srgbClr val="0070C0"/>
                          </a:solidFill>
                          <a:effectLst/>
                        </a:rPr>
                        <a:t>in order to</a:t>
                      </a:r>
                    </a:p>
                    <a:p>
                      <a:pPr algn="ctr"/>
                      <a:r>
                        <a:rPr lang="en-US" sz="1200" b="1" dirty="0">
                          <a:solidFill>
                            <a:srgbClr val="0070C0"/>
                          </a:solidFill>
                          <a:effectLst/>
                        </a:rPr>
                        <a:t>once</a:t>
                      </a:r>
                    </a:p>
                    <a:p>
                      <a:pPr algn="ctr"/>
                      <a:r>
                        <a:rPr lang="en-US" sz="1200" b="1" dirty="0">
                          <a:solidFill>
                            <a:srgbClr val="0070C0"/>
                          </a:solidFill>
                          <a:effectLst/>
                        </a:rPr>
                        <a:t>since</a:t>
                      </a:r>
                    </a:p>
                  </a:txBody>
                  <a:tcPr marL="0" marR="0" marT="0" marB="0" anchor="ctr">
                    <a:lnL>
                      <a:noFill/>
                    </a:lnL>
                    <a:lnR>
                      <a:noFill/>
                    </a:lnR>
                    <a:lnT>
                      <a:noFill/>
                    </a:lnT>
                    <a:lnB>
                      <a:noFill/>
                    </a:lnB>
                    <a:solidFill>
                      <a:srgbClr val="FFFFFF"/>
                    </a:solidFill>
                  </a:tcPr>
                </a:tc>
                <a:tc>
                  <a:txBody>
                    <a:bodyPr/>
                    <a:lstStyle/>
                    <a:p>
                      <a:pPr algn="ctr"/>
                      <a:r>
                        <a:rPr lang="en-US" sz="1200" b="1" dirty="0">
                          <a:solidFill>
                            <a:srgbClr val="0070C0"/>
                          </a:solidFill>
                          <a:effectLst/>
                        </a:rPr>
                        <a:t>though</a:t>
                      </a:r>
                    </a:p>
                    <a:p>
                      <a:pPr algn="ctr"/>
                      <a:r>
                        <a:rPr lang="en-US" sz="1200" b="1" dirty="0">
                          <a:solidFill>
                            <a:srgbClr val="0070C0"/>
                          </a:solidFill>
                          <a:effectLst/>
                        </a:rPr>
                        <a:t>unless</a:t>
                      </a:r>
                    </a:p>
                    <a:p>
                      <a:pPr algn="ctr"/>
                      <a:r>
                        <a:rPr lang="en-US" sz="1200" b="1" dirty="0">
                          <a:solidFill>
                            <a:srgbClr val="0070C0"/>
                          </a:solidFill>
                          <a:effectLst/>
                        </a:rPr>
                        <a:t>until</a:t>
                      </a:r>
                    </a:p>
                    <a:p>
                      <a:pPr algn="ctr"/>
                      <a:r>
                        <a:rPr lang="en-US" sz="1200" b="1" dirty="0">
                          <a:solidFill>
                            <a:srgbClr val="0070C0"/>
                          </a:solidFill>
                          <a:effectLst/>
                        </a:rPr>
                        <a:t>when</a:t>
                      </a:r>
                    </a:p>
                    <a:p>
                      <a:pPr algn="ctr"/>
                      <a:r>
                        <a:rPr lang="en-US" sz="1200" b="1" dirty="0">
                          <a:solidFill>
                            <a:srgbClr val="0070C0"/>
                          </a:solidFill>
                          <a:effectLst/>
                        </a:rPr>
                        <a:t>whether</a:t>
                      </a:r>
                    </a:p>
                    <a:p>
                      <a:pPr algn="ctr"/>
                      <a:r>
                        <a:rPr lang="en-US" sz="1200" b="1" dirty="0">
                          <a:solidFill>
                            <a:srgbClr val="0070C0"/>
                          </a:solidFill>
                          <a:effectLst/>
                        </a:rPr>
                        <a:t>while</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432056019"/>
                  </a:ext>
                </a:extLst>
              </a:tr>
            </a:tbl>
          </a:graphicData>
        </a:graphic>
      </p:graphicFrame>
      <p:sp>
        <p:nvSpPr>
          <p:cNvPr id="7" name="Rectangle 2"/>
          <p:cNvSpPr>
            <a:spLocks noChangeArrowheads="1"/>
          </p:cNvSpPr>
          <p:nvPr/>
        </p:nvSpPr>
        <p:spPr bwMode="auto">
          <a:xfrm>
            <a:off x="2311445" y="4509120"/>
            <a:ext cx="2056973" cy="446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i="0" u="none" strike="noStrike" cap="none" normalizeH="0" baseline="0" dirty="0">
                <a:ln>
                  <a:noFill/>
                </a:ln>
                <a:solidFill>
                  <a:srgbClr val="333333"/>
                </a:solidFill>
                <a:effectLst/>
                <a:cs typeface="Arial" panose="020B0604020202020204" pitchFamily="34" charset="0"/>
              </a:rPr>
              <a:t>Subordinating Conjunctions</a:t>
            </a:r>
            <a:endParaRPr kumimoji="0" lang="ru-RU" altLang="ru-RU" sz="120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8" name="Прямоугольник 7"/>
          <p:cNvSpPr/>
          <p:nvPr/>
        </p:nvSpPr>
        <p:spPr>
          <a:xfrm>
            <a:off x="480572" y="6088377"/>
            <a:ext cx="4572000" cy="461665"/>
          </a:xfrm>
          <a:prstGeom prst="rect">
            <a:avLst/>
          </a:prstGeom>
        </p:spPr>
        <p:txBody>
          <a:bodyPr>
            <a:spAutoFit/>
          </a:bodyPr>
          <a:lstStyle/>
          <a:p>
            <a:r>
              <a:rPr lang="en-US" sz="1200" b="1" dirty="0">
                <a:solidFill>
                  <a:srgbClr val="0070C0"/>
                </a:solidFill>
                <a:latin typeface="Arial" panose="020B0604020202020204" pitchFamily="34" charset="0"/>
              </a:rPr>
              <a:t>If</a:t>
            </a:r>
            <a:r>
              <a:rPr lang="en-US" sz="1200" dirty="0">
                <a:solidFill>
                  <a:srgbClr val="333333"/>
                </a:solidFill>
                <a:latin typeface="Arial" panose="020B0604020202020204" pitchFamily="34" charset="0"/>
              </a:rPr>
              <a:t> the flight is on time</a:t>
            </a:r>
            <a:r>
              <a:rPr lang="en-US" sz="1200" b="1" dirty="0">
                <a:solidFill>
                  <a:srgbClr val="0070C0"/>
                </a:solidFill>
                <a:latin typeface="Arial" panose="020B0604020202020204" pitchFamily="34" charset="0"/>
              </a:rPr>
              <a:t>,</a:t>
            </a:r>
            <a:r>
              <a:rPr lang="en-US" sz="1200" dirty="0">
                <a:solidFill>
                  <a:srgbClr val="333333"/>
                </a:solidFill>
                <a:latin typeface="Arial" panose="020B0604020202020204" pitchFamily="34" charset="0"/>
              </a:rPr>
              <a:t> </a:t>
            </a:r>
            <a:r>
              <a:rPr lang="en-US" sz="1200" i="1" dirty="0">
                <a:solidFill>
                  <a:srgbClr val="333333"/>
                </a:solidFill>
                <a:latin typeface="Arial" panose="020B0604020202020204" pitchFamily="34" charset="0"/>
              </a:rPr>
              <a:t>Tim will get home tonight.</a:t>
            </a:r>
            <a:endParaRPr lang="en-US" sz="1200" dirty="0">
              <a:solidFill>
                <a:srgbClr val="333333"/>
              </a:solidFill>
              <a:latin typeface="Arial" panose="020B0604020202020204" pitchFamily="34" charset="0"/>
            </a:endParaRPr>
          </a:p>
          <a:p>
            <a:r>
              <a:rPr lang="en-US" sz="1200" i="1" dirty="0">
                <a:solidFill>
                  <a:srgbClr val="333333"/>
                </a:solidFill>
                <a:latin typeface="Arial" panose="020B0604020202020204" pitchFamily="34" charset="0"/>
              </a:rPr>
              <a:t>Tim will get home tonight </a:t>
            </a:r>
            <a:r>
              <a:rPr lang="en-US" sz="1200" dirty="0">
                <a:solidFill>
                  <a:srgbClr val="FF0000"/>
                </a:solidFill>
                <a:latin typeface="Arial" panose="020B0604020202020204" pitchFamily="34" charset="0"/>
              </a:rPr>
              <a:t>ø</a:t>
            </a:r>
            <a:r>
              <a:rPr lang="en-US" sz="1200" b="1" dirty="0">
                <a:solidFill>
                  <a:srgbClr val="0070C0"/>
                </a:solidFill>
                <a:latin typeface="Arial" panose="020B0604020202020204" pitchFamily="34" charset="0"/>
              </a:rPr>
              <a:t> if </a:t>
            </a:r>
            <a:r>
              <a:rPr lang="en-US" sz="1200" dirty="0">
                <a:solidFill>
                  <a:srgbClr val="333333"/>
                </a:solidFill>
                <a:latin typeface="Arial" panose="020B0604020202020204" pitchFamily="34" charset="0"/>
              </a:rPr>
              <a:t>the flight is on time.</a:t>
            </a:r>
            <a:endParaRPr lang="en-US" sz="1200" i="0" dirty="0">
              <a:solidFill>
                <a:srgbClr val="333333"/>
              </a:solidFill>
              <a:effectLst/>
              <a:latin typeface="Arial" panose="020B0604020202020204" pitchFamily="34" charset="0"/>
            </a:endParaRPr>
          </a:p>
        </p:txBody>
      </p:sp>
    </p:spTree>
    <p:extLst>
      <p:ext uri="{BB962C8B-B14F-4D97-AF65-F5344CB8AC3E}">
        <p14:creationId xmlns:p14="http://schemas.microsoft.com/office/powerpoint/2010/main" val="2528959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10146"/>
          </a:xfrm>
        </p:spPr>
        <p:txBody>
          <a:bodyPr>
            <a:normAutofit fontScale="90000"/>
          </a:bodyPr>
          <a:lstStyle/>
          <a:p>
            <a:pPr marL="285750" indent="-285750" algn="l">
              <a:buFont typeface="Wingdings" panose="05000000000000000000" pitchFamily="2" charset="2"/>
              <a:buChar char="Ø"/>
            </a:pPr>
            <a:r>
              <a:rPr lang="en-US" sz="1400" b="1" dirty="0">
                <a:solidFill>
                  <a:srgbClr val="0070C0"/>
                </a:solidFill>
              </a:rPr>
              <a:t>Combining simple sentences</a:t>
            </a:r>
            <a:br>
              <a:rPr lang="en-US" sz="1400" b="1" dirty="0">
                <a:solidFill>
                  <a:srgbClr val="0070C0"/>
                </a:solidFill>
              </a:rPr>
            </a:br>
            <a:r>
              <a:rPr lang="en-US" sz="1300" dirty="0"/>
              <a:t>So, simple sentences are great. They are very important in academic writing and all types of writing. In academic writing, you can use simple sentences. However, using simple sentences all of the time would cause a couple of issues. Too many short sentences in a row can seem choppy. It can also make the writing seem a little bit redundant. So, sometimes combining sentences can allow your writing to become more sophisticated and really be more engaging to the reader. It will also help you show some of the connections between ideas.</a:t>
            </a:r>
            <a:endParaRPr lang="ru-RU" sz="1300" b="1" dirty="0">
              <a:solidFill>
                <a:srgbClr val="0070C0"/>
              </a:solidFill>
            </a:endParaRPr>
          </a:p>
        </p:txBody>
      </p:sp>
      <p:sp>
        <p:nvSpPr>
          <p:cNvPr id="3" name="Объект 2"/>
          <p:cNvSpPr>
            <a:spLocks noGrp="1"/>
          </p:cNvSpPr>
          <p:nvPr>
            <p:ph idx="1"/>
          </p:nvPr>
        </p:nvSpPr>
        <p:spPr>
          <a:xfrm>
            <a:off x="457200" y="1700808"/>
            <a:ext cx="8229600" cy="4425355"/>
          </a:xfrm>
        </p:spPr>
        <p:txBody>
          <a:bodyPr>
            <a:normAutofit lnSpcReduction="10000"/>
          </a:bodyPr>
          <a:lstStyle/>
          <a:p>
            <a:pPr marL="0" indent="0">
              <a:buNone/>
            </a:pPr>
            <a:r>
              <a:rPr lang="en-US" sz="1200" dirty="0"/>
              <a:t>I am often busy and tired. </a:t>
            </a:r>
          </a:p>
          <a:p>
            <a:pPr marL="0" indent="0">
              <a:buNone/>
            </a:pPr>
            <a:r>
              <a:rPr lang="en-US" sz="1200" dirty="0"/>
              <a:t>I struggle to meet my deadlines. </a:t>
            </a:r>
          </a:p>
          <a:p>
            <a:pPr marL="0" indent="0">
              <a:buNone/>
            </a:pPr>
            <a:r>
              <a:rPr lang="en-US" sz="1200" dirty="0"/>
              <a:t>I also struggle to fulfill my other obligations.</a:t>
            </a:r>
          </a:p>
          <a:p>
            <a:pPr marL="0" indent="0">
              <a:buNone/>
            </a:pPr>
            <a:r>
              <a:rPr lang="en-US" sz="1200" dirty="0"/>
              <a:t> I need to work on my time management skills. </a:t>
            </a:r>
          </a:p>
          <a:p>
            <a:pPr marL="0" indent="0">
              <a:buNone/>
            </a:pPr>
            <a:endParaRPr lang="en-US" sz="1200" dirty="0"/>
          </a:p>
          <a:p>
            <a:pPr marL="0" indent="0">
              <a:buNone/>
            </a:pPr>
            <a:r>
              <a:rPr lang="en-US" sz="1200" dirty="0"/>
              <a:t>I am often busy and tired</a:t>
            </a:r>
            <a:r>
              <a:rPr lang="en-US" sz="1200" b="1" dirty="0">
                <a:solidFill>
                  <a:srgbClr val="0070C0"/>
                </a:solidFill>
              </a:rPr>
              <a:t>, and </a:t>
            </a:r>
            <a:r>
              <a:rPr lang="en-US" sz="1200" dirty="0"/>
              <a:t>I struggle to meet my deadlines. </a:t>
            </a:r>
            <a:r>
              <a:rPr lang="en-US" sz="1200" b="1" dirty="0">
                <a:solidFill>
                  <a:srgbClr val="0070C0"/>
                </a:solidFill>
              </a:rPr>
              <a:t>Because</a:t>
            </a:r>
            <a:r>
              <a:rPr lang="en-US" sz="1200" dirty="0"/>
              <a:t> I also struggle to fulfill my other obligations, I need to work on my time management skills. </a:t>
            </a:r>
          </a:p>
          <a:p>
            <a:pPr marL="0" indent="0">
              <a:buNone/>
            </a:pPr>
            <a:endParaRPr lang="en-US" sz="1200" dirty="0"/>
          </a:p>
          <a:p>
            <a:pPr marL="0" indent="0">
              <a:buNone/>
            </a:pPr>
            <a:r>
              <a:rPr lang="en-US" sz="1200" dirty="0"/>
              <a:t>My parents wanted me to pick up some milk. I went to the store. I didn't have enough money.</a:t>
            </a:r>
          </a:p>
          <a:p>
            <a:pPr marL="0" indent="0">
              <a:buNone/>
            </a:pPr>
            <a:endParaRPr lang="en-US" sz="1200" dirty="0"/>
          </a:p>
          <a:p>
            <a:pPr marL="0" indent="0">
              <a:buNone/>
            </a:pPr>
            <a:endParaRPr lang="en-US" sz="1200" dirty="0"/>
          </a:p>
          <a:p>
            <a:pPr marL="0" indent="0">
              <a:buNone/>
            </a:pPr>
            <a:r>
              <a:rPr lang="en-US" sz="1200" dirty="0"/>
              <a:t>The child is hungry. He will never eat oatmeal. The child will always eat ice cream.</a:t>
            </a:r>
          </a:p>
          <a:p>
            <a:pPr marL="0" indent="0">
              <a:buNone/>
            </a:pPr>
            <a:endParaRPr lang="en-US" sz="1200" dirty="0"/>
          </a:p>
          <a:p>
            <a:pPr marL="0" indent="0">
              <a:buNone/>
            </a:pPr>
            <a:endParaRPr lang="en-US" sz="1200" dirty="0"/>
          </a:p>
          <a:p>
            <a:pPr marL="0" indent="0">
              <a:buNone/>
            </a:pPr>
            <a:r>
              <a:rPr lang="en-US" sz="1200" dirty="0"/>
              <a:t>The man was mean. He was lonely. His attitude only made his situation worse.</a:t>
            </a:r>
          </a:p>
          <a:p>
            <a:pPr marL="0" indent="0">
              <a:buNone/>
            </a:pPr>
            <a:endParaRPr lang="en-US" sz="1200" dirty="0"/>
          </a:p>
          <a:p>
            <a:pPr marL="0" indent="0">
              <a:buNone/>
            </a:pPr>
            <a:endParaRPr lang="en-US" sz="1200" dirty="0"/>
          </a:p>
          <a:p>
            <a:pPr marL="0" indent="0">
              <a:buNone/>
            </a:pPr>
            <a:r>
              <a:rPr lang="en-US" sz="1200" dirty="0"/>
              <a:t>The dog needed a new leash. He couldn't go for a walk. </a:t>
            </a:r>
          </a:p>
          <a:p>
            <a:pPr marL="0" indent="0">
              <a:buNone/>
            </a:pPr>
            <a:endParaRPr lang="en-US" sz="1200" dirty="0"/>
          </a:p>
          <a:p>
            <a:pPr marL="0" indent="0">
              <a:buNone/>
            </a:pPr>
            <a:endParaRPr lang="en-US" sz="1200" dirty="0"/>
          </a:p>
          <a:p>
            <a:pPr marL="0" indent="0">
              <a:buNone/>
            </a:pPr>
            <a:r>
              <a:rPr lang="en-US" sz="1200" dirty="0"/>
              <a:t>It is important to vote. You won't get a say in new laws.</a:t>
            </a:r>
          </a:p>
          <a:p>
            <a:pPr marL="0" indent="0">
              <a:buNone/>
            </a:pPr>
            <a:endParaRPr lang="ru-RU" sz="1200" dirty="0"/>
          </a:p>
        </p:txBody>
      </p:sp>
      <p:sp>
        <p:nvSpPr>
          <p:cNvPr id="4" name="TextBox 3"/>
          <p:cNvSpPr txBox="1"/>
          <p:nvPr/>
        </p:nvSpPr>
        <p:spPr>
          <a:xfrm>
            <a:off x="1251197" y="3486141"/>
            <a:ext cx="6774227" cy="276999"/>
          </a:xfrm>
          <a:prstGeom prst="rect">
            <a:avLst/>
          </a:prstGeom>
          <a:noFill/>
        </p:spPr>
        <p:txBody>
          <a:bodyPr wrap="none" rtlCol="0">
            <a:spAutoFit/>
          </a:bodyPr>
          <a:lstStyle/>
          <a:p>
            <a:r>
              <a:rPr lang="en-US" sz="1200" dirty="0"/>
              <a:t>I went to the store </a:t>
            </a:r>
            <a:r>
              <a:rPr lang="en-US" sz="1200" b="1" dirty="0">
                <a:solidFill>
                  <a:srgbClr val="0070C0"/>
                </a:solidFill>
              </a:rPr>
              <a:t>because</a:t>
            </a:r>
            <a:r>
              <a:rPr lang="en-US" sz="1200" dirty="0"/>
              <a:t> my parents wanted me to pick up some milk</a:t>
            </a:r>
            <a:r>
              <a:rPr lang="en-US" sz="1200" b="1" dirty="0">
                <a:solidFill>
                  <a:srgbClr val="0070C0"/>
                </a:solidFill>
              </a:rPr>
              <a:t>, but </a:t>
            </a:r>
            <a:r>
              <a:rPr lang="en-US" sz="1200" dirty="0"/>
              <a:t>I didn't have enough money.</a:t>
            </a:r>
          </a:p>
        </p:txBody>
      </p:sp>
      <p:sp>
        <p:nvSpPr>
          <p:cNvPr id="5" name="TextBox 4"/>
          <p:cNvSpPr txBox="1"/>
          <p:nvPr/>
        </p:nvSpPr>
        <p:spPr>
          <a:xfrm>
            <a:off x="1279644" y="4083192"/>
            <a:ext cx="5516895" cy="276999"/>
          </a:xfrm>
          <a:prstGeom prst="rect">
            <a:avLst/>
          </a:prstGeom>
          <a:noFill/>
        </p:spPr>
        <p:txBody>
          <a:bodyPr wrap="none" rtlCol="0">
            <a:spAutoFit/>
          </a:bodyPr>
          <a:lstStyle/>
          <a:p>
            <a:r>
              <a:rPr lang="en-US" sz="1200" b="1" dirty="0">
                <a:solidFill>
                  <a:srgbClr val="0070C0"/>
                </a:solidFill>
              </a:rPr>
              <a:t>Even if </a:t>
            </a:r>
            <a:r>
              <a:rPr lang="en-US" sz="1200" dirty="0"/>
              <a:t>the child is hungry</a:t>
            </a:r>
            <a:r>
              <a:rPr lang="en-US" sz="1200" b="1" dirty="0">
                <a:solidFill>
                  <a:srgbClr val="0070C0"/>
                </a:solidFill>
              </a:rPr>
              <a:t>,</a:t>
            </a:r>
            <a:r>
              <a:rPr lang="en-US" sz="1200" dirty="0"/>
              <a:t> he will never eat oatmeal</a:t>
            </a:r>
            <a:r>
              <a:rPr lang="en-US" sz="1200" b="1" dirty="0">
                <a:solidFill>
                  <a:srgbClr val="0070C0"/>
                </a:solidFill>
              </a:rPr>
              <a:t>, but </a:t>
            </a:r>
            <a:r>
              <a:rPr lang="en-US" sz="1200" dirty="0"/>
              <a:t>he will always eat ice cream.</a:t>
            </a:r>
          </a:p>
        </p:txBody>
      </p:sp>
      <p:sp>
        <p:nvSpPr>
          <p:cNvPr id="6" name="TextBox 5"/>
          <p:cNvSpPr txBox="1"/>
          <p:nvPr/>
        </p:nvSpPr>
        <p:spPr>
          <a:xfrm>
            <a:off x="1251197" y="4696179"/>
            <a:ext cx="5788059" cy="276999"/>
          </a:xfrm>
          <a:prstGeom prst="rect">
            <a:avLst/>
          </a:prstGeom>
          <a:noFill/>
        </p:spPr>
        <p:txBody>
          <a:bodyPr wrap="none" rtlCol="0">
            <a:spAutoFit/>
          </a:bodyPr>
          <a:lstStyle/>
          <a:p>
            <a:r>
              <a:rPr lang="en-US" sz="1200" dirty="0"/>
              <a:t>The man was mean </a:t>
            </a:r>
            <a:r>
              <a:rPr lang="en-US" sz="1200" b="1" dirty="0">
                <a:solidFill>
                  <a:srgbClr val="0070C0"/>
                </a:solidFill>
              </a:rPr>
              <a:t>because</a:t>
            </a:r>
            <a:r>
              <a:rPr lang="en-US" sz="1200" dirty="0"/>
              <a:t> he was lonely</a:t>
            </a:r>
            <a:r>
              <a:rPr lang="en-US" sz="1200" b="1" dirty="0">
                <a:solidFill>
                  <a:srgbClr val="0070C0"/>
                </a:solidFill>
              </a:rPr>
              <a:t>, but </a:t>
            </a:r>
            <a:r>
              <a:rPr lang="en-US" sz="1200" dirty="0"/>
              <a:t>his attitude only made his situation worse.</a:t>
            </a:r>
          </a:p>
        </p:txBody>
      </p:sp>
      <p:sp>
        <p:nvSpPr>
          <p:cNvPr id="7" name="TextBox 6"/>
          <p:cNvSpPr txBox="1"/>
          <p:nvPr/>
        </p:nvSpPr>
        <p:spPr>
          <a:xfrm>
            <a:off x="1279644" y="5269409"/>
            <a:ext cx="4932953" cy="276999"/>
          </a:xfrm>
          <a:prstGeom prst="rect">
            <a:avLst/>
          </a:prstGeom>
          <a:noFill/>
        </p:spPr>
        <p:txBody>
          <a:bodyPr wrap="none" rtlCol="0">
            <a:spAutoFit/>
          </a:bodyPr>
          <a:lstStyle/>
          <a:p>
            <a:r>
              <a:rPr lang="en-US" sz="1200" dirty="0"/>
              <a:t>The dog needed a new leash</a:t>
            </a:r>
            <a:r>
              <a:rPr lang="en-US" sz="1200" b="1" dirty="0">
                <a:solidFill>
                  <a:srgbClr val="0070C0"/>
                </a:solidFill>
              </a:rPr>
              <a:t>, and </a:t>
            </a:r>
            <a:r>
              <a:rPr lang="en-US" sz="1200" dirty="0"/>
              <a:t>he couldn't go for a walk </a:t>
            </a:r>
            <a:r>
              <a:rPr lang="en-US" sz="1200" b="1" dirty="0">
                <a:solidFill>
                  <a:srgbClr val="0070C0"/>
                </a:solidFill>
              </a:rPr>
              <a:t>until </a:t>
            </a:r>
            <a:r>
              <a:rPr lang="en-US" sz="1200" b="1" dirty="0"/>
              <a:t>he had one</a:t>
            </a:r>
            <a:r>
              <a:rPr lang="en-US" sz="1200" dirty="0"/>
              <a:t>.</a:t>
            </a:r>
          </a:p>
        </p:txBody>
      </p:sp>
      <p:sp>
        <p:nvSpPr>
          <p:cNvPr id="8" name="TextBox 7"/>
          <p:cNvSpPr txBox="1"/>
          <p:nvPr/>
        </p:nvSpPr>
        <p:spPr>
          <a:xfrm>
            <a:off x="1279644" y="5906217"/>
            <a:ext cx="5184817" cy="276999"/>
          </a:xfrm>
          <a:prstGeom prst="rect">
            <a:avLst/>
          </a:prstGeom>
          <a:noFill/>
        </p:spPr>
        <p:txBody>
          <a:bodyPr wrap="none" rtlCol="0">
            <a:spAutoFit/>
          </a:bodyPr>
          <a:lstStyle/>
          <a:p>
            <a:r>
              <a:rPr lang="en-US" sz="1200" dirty="0"/>
              <a:t>It is important to vote </a:t>
            </a:r>
            <a:r>
              <a:rPr lang="en-US" sz="1200" b="1" dirty="0">
                <a:solidFill>
                  <a:srgbClr val="0070C0"/>
                </a:solidFill>
              </a:rPr>
              <a:t>when </a:t>
            </a:r>
            <a:r>
              <a:rPr lang="en-US" sz="1200" b="1" dirty="0"/>
              <a:t>the time comes</a:t>
            </a:r>
            <a:r>
              <a:rPr lang="en-US" sz="1200" b="1" dirty="0">
                <a:solidFill>
                  <a:srgbClr val="0070C0"/>
                </a:solidFill>
              </a:rPr>
              <a:t>, or </a:t>
            </a:r>
            <a:r>
              <a:rPr lang="en-US" sz="1200" dirty="0"/>
              <a:t>you won't get a say in new laws.</a:t>
            </a:r>
          </a:p>
        </p:txBody>
      </p:sp>
    </p:spTree>
    <p:extLst>
      <p:ext uri="{BB962C8B-B14F-4D97-AF65-F5344CB8AC3E}">
        <p14:creationId xmlns:p14="http://schemas.microsoft.com/office/powerpoint/2010/main" val="2055283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125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circle(in)">
                                      <p:cBhvr>
                                        <p:cTn id="24" dur="2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124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repetition.jpg"/>
          <p:cNvPicPr>
            <a:picLocks noChangeAspect="1"/>
          </p:cNvPicPr>
          <p:nvPr/>
        </p:nvPicPr>
        <p:blipFill>
          <a:blip r:embed="rId2" cstate="print"/>
          <a:stretch>
            <a:fillRect/>
          </a:stretch>
        </p:blipFill>
        <p:spPr>
          <a:xfrm>
            <a:off x="2411760" y="175258"/>
            <a:ext cx="576064" cy="382297"/>
          </a:xfrm>
          <a:prstGeom prst="rect">
            <a:avLst/>
          </a:prstGeom>
        </p:spPr>
      </p:pic>
      <p:sp>
        <p:nvSpPr>
          <p:cNvPr id="2" name="Заголовок 1"/>
          <p:cNvSpPr>
            <a:spLocks noGrp="1"/>
          </p:cNvSpPr>
          <p:nvPr>
            <p:ph type="title"/>
          </p:nvPr>
        </p:nvSpPr>
        <p:spPr>
          <a:xfrm>
            <a:off x="335741" y="146806"/>
            <a:ext cx="8229600" cy="439718"/>
          </a:xfrm>
        </p:spPr>
        <p:txBody>
          <a:bodyPr>
            <a:normAutofit/>
          </a:bodyPr>
          <a:lstStyle/>
          <a:p>
            <a:pPr algn="l">
              <a:buFont typeface="Wingdings" pitchFamily="2" charset="2"/>
              <a:buChar char="Ø"/>
            </a:pPr>
            <a:r>
              <a:rPr lang="ru-RU" sz="1200" dirty="0">
                <a:solidFill>
                  <a:srgbClr val="0070C0"/>
                </a:solidFill>
              </a:rPr>
              <a:t> </a:t>
            </a:r>
            <a:r>
              <a:rPr lang="en-US" sz="1400" b="1" dirty="0">
                <a:solidFill>
                  <a:srgbClr val="0070C0"/>
                </a:solidFill>
              </a:rPr>
              <a:t>Avoiding repetition </a:t>
            </a:r>
            <a:endParaRPr lang="ru-RU" sz="1400" b="1" dirty="0">
              <a:solidFill>
                <a:srgbClr val="0070C0"/>
              </a:solidFill>
            </a:endParaRPr>
          </a:p>
        </p:txBody>
      </p:sp>
      <p:sp>
        <p:nvSpPr>
          <p:cNvPr id="3" name="Содержимое 2"/>
          <p:cNvSpPr>
            <a:spLocks noGrp="1"/>
          </p:cNvSpPr>
          <p:nvPr>
            <p:ph idx="1"/>
          </p:nvPr>
        </p:nvSpPr>
        <p:spPr>
          <a:xfrm>
            <a:off x="214282" y="616698"/>
            <a:ext cx="8472518" cy="5929354"/>
          </a:xfrm>
        </p:spPr>
        <p:txBody>
          <a:bodyPr>
            <a:normAutofit lnSpcReduction="10000"/>
          </a:bodyPr>
          <a:lstStyle/>
          <a:p>
            <a:pPr>
              <a:buNone/>
            </a:pPr>
            <a:r>
              <a:rPr lang="en-US" sz="1200" b="1" dirty="0">
                <a:solidFill>
                  <a:srgbClr val="0070C0"/>
                </a:solidFill>
              </a:rPr>
              <a:t>Using pronouns</a:t>
            </a:r>
            <a:r>
              <a:rPr lang="en-US" sz="1200" dirty="0">
                <a:solidFill>
                  <a:srgbClr val="0070C0"/>
                </a:solidFill>
              </a:rPr>
              <a:t> </a:t>
            </a:r>
            <a:r>
              <a:rPr lang="en-US" sz="1200" i="1" dirty="0"/>
              <a:t>(</a:t>
            </a:r>
            <a:r>
              <a:rPr lang="en-US" sz="1200" i="1" dirty="0">
                <a:solidFill>
                  <a:srgbClr val="0070C0"/>
                </a:solidFill>
              </a:rPr>
              <a:t>Derek Foster </a:t>
            </a:r>
            <a:r>
              <a:rPr lang="en-US" sz="1200" i="1" dirty="0"/>
              <a:t>worked in advertising after the war. </a:t>
            </a:r>
            <a:r>
              <a:rPr lang="en-US" sz="1200" i="1" dirty="0">
                <a:solidFill>
                  <a:srgbClr val="0070C0"/>
                </a:solidFill>
              </a:rPr>
              <a:t>He</a:t>
            </a:r>
            <a:r>
              <a:rPr lang="en-US" sz="1200" i="1" dirty="0"/>
              <a:t> became a professional painter in the early 60s.)</a:t>
            </a:r>
          </a:p>
          <a:p>
            <a:pPr>
              <a:buNone/>
            </a:pPr>
            <a:r>
              <a:rPr lang="en-US" sz="1200" dirty="0"/>
              <a:t>Use </a:t>
            </a:r>
            <a:r>
              <a:rPr lang="en-US" sz="1200" b="1" dirty="0"/>
              <a:t>they/them</a:t>
            </a:r>
            <a:r>
              <a:rPr lang="en-US" sz="1200" dirty="0"/>
              <a:t> for people in the singular when you are talking in general about males and females: </a:t>
            </a:r>
            <a:r>
              <a:rPr lang="en-US" sz="1200" i="1" dirty="0"/>
              <a:t>If you ask an artist how they started painting, they’ll frequently say their grandfather or grandmother taught them.</a:t>
            </a:r>
          </a:p>
          <a:p>
            <a:pPr>
              <a:buNone/>
            </a:pPr>
            <a:r>
              <a:rPr lang="en-US" sz="1200" dirty="0"/>
              <a:t>Use </a:t>
            </a:r>
            <a:r>
              <a:rPr lang="en-US" sz="1200" b="1" dirty="0"/>
              <a:t>himself, herself, themselves</a:t>
            </a:r>
            <a:r>
              <a:rPr lang="en-US" sz="1200" dirty="0"/>
              <a:t>, etc. when the object is the same as the subject: </a:t>
            </a:r>
            <a:r>
              <a:rPr lang="en-US" sz="1200" i="1" dirty="0">
                <a:solidFill>
                  <a:srgbClr val="0070C0"/>
                </a:solidFill>
              </a:rPr>
              <a:t>He</a:t>
            </a:r>
            <a:r>
              <a:rPr lang="en-US" sz="1200" i="1" dirty="0"/>
              <a:t> poured </a:t>
            </a:r>
            <a:r>
              <a:rPr lang="en-US" sz="1200" i="1" dirty="0">
                <a:solidFill>
                  <a:srgbClr val="0070C0"/>
                </a:solidFill>
              </a:rPr>
              <a:t>himself</a:t>
            </a:r>
            <a:r>
              <a:rPr lang="en-US" sz="1200" i="1" dirty="0"/>
              <a:t> a glass of water. </a:t>
            </a:r>
          </a:p>
          <a:p>
            <a:pPr>
              <a:buNone/>
            </a:pPr>
            <a:r>
              <a:rPr lang="en-US" sz="1200" dirty="0"/>
              <a:t>Use </a:t>
            </a:r>
            <a:r>
              <a:rPr lang="en-US" sz="1200" b="1" dirty="0"/>
              <a:t>it, this, that, theses, those </a:t>
            </a:r>
            <a:r>
              <a:rPr lang="en-US" sz="1200" dirty="0"/>
              <a:t>to refer to the things last mentioned: </a:t>
            </a:r>
            <a:r>
              <a:rPr lang="en-US" sz="1200" i="1" dirty="0"/>
              <a:t>Artists now </a:t>
            </a:r>
            <a:r>
              <a:rPr lang="en-US" sz="1200" i="1" dirty="0">
                <a:solidFill>
                  <a:srgbClr val="0070C0"/>
                </a:solidFill>
              </a:rPr>
              <a:t>have a vast range of materials at their disposal. This </a:t>
            </a:r>
            <a:r>
              <a:rPr lang="en-US" sz="1200" i="1" dirty="0"/>
              <a:t>means that they can be much more versatile than in the past. </a:t>
            </a:r>
            <a:r>
              <a:rPr lang="en-US" sz="1200" i="1" dirty="0">
                <a:solidFill>
                  <a:srgbClr val="0070C0"/>
                </a:solidFill>
              </a:rPr>
              <a:t>The artist is my cousin </a:t>
            </a:r>
            <a:r>
              <a:rPr lang="en-US" sz="1200" i="1" dirty="0"/>
              <a:t>and </a:t>
            </a:r>
            <a:r>
              <a:rPr lang="en-US" sz="1200" i="1" dirty="0">
                <a:solidFill>
                  <a:srgbClr val="0070C0"/>
                </a:solidFill>
              </a:rPr>
              <a:t>that’s</a:t>
            </a:r>
            <a:r>
              <a:rPr lang="en-US" sz="1200" i="1" dirty="0"/>
              <a:t> why I’m here.</a:t>
            </a:r>
          </a:p>
          <a:p>
            <a:pPr>
              <a:buNone/>
            </a:pPr>
            <a:r>
              <a:rPr lang="en-US" sz="1200" dirty="0"/>
              <a:t>Use </a:t>
            </a:r>
            <a:r>
              <a:rPr lang="en-US" sz="1200" b="1" dirty="0"/>
              <a:t>one</a:t>
            </a:r>
            <a:r>
              <a:rPr lang="en-US" sz="1200" dirty="0"/>
              <a:t> to refer to singular countable nouns from a group. Use a (an) … one with an adjective: </a:t>
            </a:r>
            <a:r>
              <a:rPr lang="en-US" sz="1200" i="1" dirty="0"/>
              <a:t>There are </a:t>
            </a:r>
            <a:r>
              <a:rPr lang="en-US" sz="1200" i="1" dirty="0">
                <a:solidFill>
                  <a:srgbClr val="0070C0"/>
                </a:solidFill>
              </a:rPr>
              <a:t>several excellent exhibitions </a:t>
            </a:r>
            <a:r>
              <a:rPr lang="en-US" sz="1200" i="1" dirty="0"/>
              <a:t>on in London at the moment. I strongly recommend </a:t>
            </a:r>
            <a:r>
              <a:rPr lang="en-US" sz="1200" i="1" dirty="0">
                <a:solidFill>
                  <a:srgbClr val="0070C0"/>
                </a:solidFill>
              </a:rPr>
              <a:t>the one </a:t>
            </a:r>
            <a:r>
              <a:rPr lang="en-US" sz="1200" i="1" dirty="0"/>
              <a:t>at the National Gallery. I’ve bought a lot of new </a:t>
            </a:r>
            <a:r>
              <a:rPr lang="en-US" sz="1200" i="1" dirty="0">
                <a:solidFill>
                  <a:srgbClr val="0070C0"/>
                </a:solidFill>
              </a:rPr>
              <a:t>shirts</a:t>
            </a:r>
            <a:r>
              <a:rPr lang="en-US" sz="1200" i="1" dirty="0"/>
              <a:t> recently, but for gardening I prefer to wear </a:t>
            </a:r>
            <a:r>
              <a:rPr lang="en-US" sz="1200" i="1" dirty="0">
                <a:solidFill>
                  <a:srgbClr val="0070C0"/>
                </a:solidFill>
              </a:rPr>
              <a:t>an old one</a:t>
            </a:r>
            <a:r>
              <a:rPr lang="en-US" sz="1200" i="1" dirty="0"/>
              <a:t>. </a:t>
            </a:r>
          </a:p>
          <a:p>
            <a:pPr>
              <a:buNone/>
            </a:pPr>
            <a:r>
              <a:rPr lang="en-US" sz="1200" dirty="0"/>
              <a:t>Use </a:t>
            </a:r>
            <a:r>
              <a:rPr lang="en-US" sz="1200" b="1" dirty="0"/>
              <a:t>another</a:t>
            </a:r>
            <a:r>
              <a:rPr lang="en-US" sz="1200" dirty="0"/>
              <a:t> to refer to the second, third, etc. singular countable noun from a group: </a:t>
            </a:r>
            <a:r>
              <a:rPr lang="en-US" sz="1200" i="1" dirty="0">
                <a:solidFill>
                  <a:srgbClr val="0070C0"/>
                </a:solidFill>
              </a:rPr>
              <a:t>One picture </a:t>
            </a:r>
            <a:r>
              <a:rPr lang="en-US" sz="1200" i="1" dirty="0"/>
              <a:t>showed a girl combing her hair. </a:t>
            </a:r>
            <a:r>
              <a:rPr lang="en-US" sz="1200" i="1" dirty="0">
                <a:solidFill>
                  <a:srgbClr val="0070C0"/>
                </a:solidFill>
              </a:rPr>
              <a:t>Another</a:t>
            </a:r>
            <a:r>
              <a:rPr lang="en-US" sz="1200" i="1" dirty="0"/>
              <a:t> was of the same girl dancing. </a:t>
            </a:r>
          </a:p>
          <a:p>
            <a:pPr>
              <a:buNone/>
            </a:pPr>
            <a:r>
              <a:rPr lang="en-US" sz="1200" dirty="0"/>
              <a:t>Use </a:t>
            </a:r>
            <a:r>
              <a:rPr lang="en-US" sz="1200" b="1" dirty="0"/>
              <a:t>ones</a:t>
            </a:r>
            <a:r>
              <a:rPr lang="en-US" sz="1200" dirty="0"/>
              <a:t> to avoid repeating a plural noun: </a:t>
            </a:r>
            <a:r>
              <a:rPr lang="en-US" sz="1200" i="1" dirty="0"/>
              <a:t>I enjoy </a:t>
            </a:r>
            <a:r>
              <a:rPr lang="en-US" sz="1200" i="1" dirty="0">
                <a:solidFill>
                  <a:srgbClr val="0070C0"/>
                </a:solidFill>
              </a:rPr>
              <a:t>romantic films</a:t>
            </a:r>
            <a:r>
              <a:rPr lang="en-US" sz="1200" i="1" dirty="0"/>
              <a:t>, especially sad </a:t>
            </a:r>
            <a:r>
              <a:rPr lang="en-US" sz="1200" i="1" dirty="0">
                <a:solidFill>
                  <a:srgbClr val="0070C0"/>
                </a:solidFill>
              </a:rPr>
              <a:t>ones.</a:t>
            </a:r>
          </a:p>
          <a:p>
            <a:pPr>
              <a:buNone/>
            </a:pPr>
            <a:r>
              <a:rPr lang="en-US" sz="1200" dirty="0"/>
              <a:t>Use </a:t>
            </a:r>
            <a:r>
              <a:rPr lang="en-US" sz="1200" b="1" dirty="0"/>
              <a:t>the other </a:t>
            </a:r>
            <a:r>
              <a:rPr lang="en-US" sz="1200" dirty="0"/>
              <a:t>when referring to the second or two things/people already mentioned: </a:t>
            </a:r>
            <a:r>
              <a:rPr lang="en-US" sz="1200" i="1" dirty="0"/>
              <a:t>Pablo has </a:t>
            </a:r>
            <a:r>
              <a:rPr lang="en-US" sz="1200" i="1" dirty="0">
                <a:solidFill>
                  <a:srgbClr val="0070C0"/>
                </a:solidFill>
              </a:rPr>
              <a:t>two houses</a:t>
            </a:r>
            <a:r>
              <a:rPr lang="en-US" sz="1200" i="1" dirty="0"/>
              <a:t>. </a:t>
            </a:r>
            <a:r>
              <a:rPr lang="en-US" sz="1200" i="1" dirty="0">
                <a:solidFill>
                  <a:srgbClr val="0070C0"/>
                </a:solidFill>
              </a:rPr>
              <a:t>One</a:t>
            </a:r>
            <a:r>
              <a:rPr lang="en-US" sz="1200" i="1" dirty="0"/>
              <a:t> is in Sao Paulo and </a:t>
            </a:r>
            <a:r>
              <a:rPr lang="en-US" sz="1200" i="1" dirty="0">
                <a:solidFill>
                  <a:srgbClr val="0070C0"/>
                </a:solidFill>
              </a:rPr>
              <a:t>the other </a:t>
            </a:r>
            <a:r>
              <a:rPr lang="en-US" sz="1200" i="1" dirty="0"/>
              <a:t>is in Singapore.</a:t>
            </a:r>
          </a:p>
          <a:p>
            <a:pPr>
              <a:buNone/>
            </a:pPr>
            <a:r>
              <a:rPr lang="en-US" sz="1200" dirty="0"/>
              <a:t>Use </a:t>
            </a:r>
            <a:r>
              <a:rPr lang="en-US" sz="1200" b="1" dirty="0"/>
              <a:t>the others </a:t>
            </a:r>
            <a:r>
              <a:rPr lang="en-US" sz="1200" dirty="0"/>
              <a:t>when referring to the rest of a number of things/people already mentioned: </a:t>
            </a:r>
            <a:r>
              <a:rPr lang="en-US" sz="1200" i="1" dirty="0">
                <a:solidFill>
                  <a:srgbClr val="0070C0"/>
                </a:solidFill>
              </a:rPr>
              <a:t>Most of the actors </a:t>
            </a:r>
            <a:r>
              <a:rPr lang="en-US" sz="1200" i="1" dirty="0"/>
              <a:t>went to a party. </a:t>
            </a:r>
            <a:r>
              <a:rPr lang="en-US" sz="1200" i="1" dirty="0">
                <a:solidFill>
                  <a:srgbClr val="0070C0"/>
                </a:solidFill>
              </a:rPr>
              <a:t>The others </a:t>
            </a:r>
            <a:r>
              <a:rPr lang="en-US" sz="1200" i="1" dirty="0"/>
              <a:t>went home to bed.</a:t>
            </a:r>
          </a:p>
          <a:p>
            <a:pPr>
              <a:buNone/>
            </a:pPr>
            <a:r>
              <a:rPr lang="en-US" sz="1200" dirty="0"/>
              <a:t>Use </a:t>
            </a:r>
            <a:r>
              <a:rPr lang="en-US" sz="1200" b="1" dirty="0"/>
              <a:t>both</a:t>
            </a:r>
            <a:r>
              <a:rPr lang="en-US" sz="1200" dirty="0"/>
              <a:t> and </a:t>
            </a:r>
            <a:r>
              <a:rPr lang="en-US" sz="1200" b="1" dirty="0"/>
              <a:t>neither</a:t>
            </a:r>
            <a:r>
              <a:rPr lang="en-US" sz="1200" dirty="0"/>
              <a:t> to refer to two things/people: </a:t>
            </a:r>
            <a:r>
              <a:rPr lang="en-US" sz="1200" i="1" dirty="0"/>
              <a:t>He’s written </a:t>
            </a:r>
            <a:r>
              <a:rPr lang="en-US" sz="1200" i="1" dirty="0">
                <a:solidFill>
                  <a:srgbClr val="0070C0"/>
                </a:solidFill>
              </a:rPr>
              <a:t>two novels</a:t>
            </a:r>
            <a:r>
              <a:rPr lang="en-US" sz="1200" i="1" dirty="0"/>
              <a:t>. </a:t>
            </a:r>
            <a:r>
              <a:rPr lang="en-US" sz="1200" i="1" dirty="0">
                <a:solidFill>
                  <a:srgbClr val="0070C0"/>
                </a:solidFill>
              </a:rPr>
              <a:t>Both</a:t>
            </a:r>
            <a:r>
              <a:rPr lang="en-US" sz="1200" i="1" dirty="0"/>
              <a:t> became bestsellers almost immediately. </a:t>
            </a:r>
            <a:r>
              <a:rPr lang="en-US" sz="1200" i="1" dirty="0">
                <a:solidFill>
                  <a:srgbClr val="0070C0"/>
                </a:solidFill>
              </a:rPr>
              <a:t>Neither</a:t>
            </a:r>
            <a:r>
              <a:rPr lang="en-US" sz="1200" i="1" dirty="0"/>
              <a:t> is autobiographical.</a:t>
            </a:r>
          </a:p>
          <a:p>
            <a:pPr>
              <a:buNone/>
            </a:pPr>
            <a:r>
              <a:rPr lang="en-US" sz="1200" dirty="0"/>
              <a:t>Use </a:t>
            </a:r>
            <a:r>
              <a:rPr lang="en-US" sz="1200" b="1" dirty="0"/>
              <a:t>all</a:t>
            </a:r>
            <a:r>
              <a:rPr lang="en-US" sz="1200" dirty="0"/>
              <a:t> and </a:t>
            </a:r>
            <a:r>
              <a:rPr lang="en-US" sz="1200" b="1" dirty="0"/>
              <a:t>none</a:t>
            </a:r>
            <a:r>
              <a:rPr lang="en-US" sz="1200" dirty="0"/>
              <a:t> to refer to more than two things/people: </a:t>
            </a:r>
            <a:r>
              <a:rPr lang="en-US" sz="1200" i="1" dirty="0"/>
              <a:t>He’s written </a:t>
            </a:r>
            <a:r>
              <a:rPr lang="en-US" sz="1200" i="1" dirty="0">
                <a:solidFill>
                  <a:srgbClr val="0070C0"/>
                </a:solidFill>
              </a:rPr>
              <a:t>twenty-three novels </a:t>
            </a:r>
            <a:r>
              <a:rPr lang="en-US" sz="1200" i="1" dirty="0"/>
              <a:t>and I’ve read </a:t>
            </a:r>
            <a:r>
              <a:rPr lang="en-US" sz="1200" i="1" dirty="0">
                <a:solidFill>
                  <a:srgbClr val="0070C0"/>
                </a:solidFill>
              </a:rPr>
              <a:t>all of them</a:t>
            </a:r>
            <a:r>
              <a:rPr lang="en-US" sz="1200" i="1" dirty="0"/>
              <a:t>. Mariella invited </a:t>
            </a:r>
            <a:r>
              <a:rPr lang="en-US" sz="1200" i="1" dirty="0">
                <a:solidFill>
                  <a:srgbClr val="0070C0"/>
                </a:solidFill>
              </a:rPr>
              <a:t>all her friends </a:t>
            </a:r>
            <a:r>
              <a:rPr lang="en-US" sz="1200" i="1" dirty="0"/>
              <a:t>to a party but </a:t>
            </a:r>
            <a:r>
              <a:rPr lang="en-US" sz="1200" i="1" dirty="0">
                <a:solidFill>
                  <a:srgbClr val="0070C0"/>
                </a:solidFill>
              </a:rPr>
              <a:t>none of them </a:t>
            </a:r>
            <a:r>
              <a:rPr lang="en-US" sz="1200" i="1" dirty="0"/>
              <a:t>came.</a:t>
            </a:r>
          </a:p>
          <a:p>
            <a:pPr>
              <a:buNone/>
            </a:pPr>
            <a:r>
              <a:rPr lang="en-US" sz="1200" b="1" dirty="0">
                <a:solidFill>
                  <a:srgbClr val="0070C0"/>
                </a:solidFill>
              </a:rPr>
              <a:t>Relative clauses</a:t>
            </a:r>
          </a:p>
          <a:p>
            <a:pPr>
              <a:buNone/>
            </a:pPr>
            <a:r>
              <a:rPr lang="en-US" sz="1200" dirty="0"/>
              <a:t>Relative clauses contain a main verb and begin with a relative pronoun </a:t>
            </a:r>
            <a:r>
              <a:rPr lang="en-US" sz="1200" b="1" dirty="0"/>
              <a:t>(that, which, who/whom, whose) </a:t>
            </a:r>
            <a:r>
              <a:rPr lang="en-US" sz="1200" dirty="0"/>
              <a:t>or a relative adverb </a:t>
            </a:r>
            <a:r>
              <a:rPr lang="en-US" sz="1200" b="1" dirty="0"/>
              <a:t>(when, where, why). Whom </a:t>
            </a:r>
            <a:r>
              <a:rPr lang="en-US" sz="1200" dirty="0"/>
              <a:t>if formal and is used mainly with prepositions: </a:t>
            </a:r>
            <a:r>
              <a:rPr lang="en-US" sz="1200" i="1" dirty="0"/>
              <a:t>The person to whom this letter is addressed lives in Madrid</a:t>
            </a:r>
            <a:r>
              <a:rPr lang="en-US" sz="1200" dirty="0"/>
              <a:t>.</a:t>
            </a:r>
          </a:p>
          <a:p>
            <a:pPr>
              <a:buNone/>
            </a:pPr>
            <a:r>
              <a:rPr lang="en-US" sz="1200" dirty="0"/>
              <a:t>Use </a:t>
            </a:r>
            <a:r>
              <a:rPr lang="en-US" sz="1200" b="1" dirty="0"/>
              <a:t>that</a:t>
            </a:r>
            <a:r>
              <a:rPr lang="en-US" sz="1200" dirty="0"/>
              <a:t> and </a:t>
            </a:r>
            <a:r>
              <a:rPr lang="en-US" sz="1200" b="1" dirty="0"/>
              <a:t>which</a:t>
            </a:r>
            <a:r>
              <a:rPr lang="en-US" sz="1200" dirty="0"/>
              <a:t> to refer to things: </a:t>
            </a:r>
            <a:r>
              <a:rPr lang="en-US" sz="1200" i="1" dirty="0"/>
              <a:t>The book which won the prize was written by an 18-year-old girl.</a:t>
            </a:r>
          </a:p>
          <a:p>
            <a:pPr>
              <a:buNone/>
            </a:pPr>
            <a:r>
              <a:rPr lang="en-US" sz="1200" dirty="0"/>
              <a:t>Use </a:t>
            </a:r>
            <a:r>
              <a:rPr lang="en-US" sz="1200" b="1" dirty="0"/>
              <a:t>when</a:t>
            </a:r>
            <a:r>
              <a:rPr lang="en-US" sz="1200" dirty="0"/>
              <a:t> to refer to times: </a:t>
            </a:r>
            <a:r>
              <a:rPr lang="en-US" sz="1200" i="1" dirty="0"/>
              <a:t>The weekend is the time </a:t>
            </a:r>
            <a:r>
              <a:rPr lang="en-US" sz="1200" b="1" i="1" dirty="0"/>
              <a:t>when many people relax</a:t>
            </a:r>
            <a:r>
              <a:rPr lang="en-US" sz="1200" dirty="0"/>
              <a:t>. That was the month </a:t>
            </a:r>
            <a:r>
              <a:rPr lang="en-US" sz="1200" b="1" i="1" dirty="0"/>
              <a:t>when we visited Spain</a:t>
            </a:r>
            <a:r>
              <a:rPr lang="en-US" sz="1200" i="1" dirty="0"/>
              <a:t>.</a:t>
            </a:r>
          </a:p>
          <a:p>
            <a:pPr>
              <a:buNone/>
            </a:pPr>
            <a:r>
              <a:rPr lang="en-US" sz="1200" dirty="0"/>
              <a:t>Use </a:t>
            </a:r>
            <a:r>
              <a:rPr lang="en-US" sz="1200" b="1" dirty="0"/>
              <a:t>where</a:t>
            </a:r>
            <a:r>
              <a:rPr lang="en-US" sz="1200" dirty="0"/>
              <a:t> to refer to places: </a:t>
            </a:r>
            <a:r>
              <a:rPr lang="en-US" sz="1200" i="1" dirty="0"/>
              <a:t>The place </a:t>
            </a:r>
            <a:r>
              <a:rPr lang="en-US" sz="1200" b="1" i="1" dirty="0"/>
              <a:t>where they live </a:t>
            </a:r>
            <a:r>
              <a:rPr lang="en-US" sz="1200" i="1" dirty="0"/>
              <a:t>is in the middle of nowhere. </a:t>
            </a:r>
            <a:r>
              <a:rPr lang="en-US" sz="1200" dirty="0"/>
              <a:t>The restaurant </a:t>
            </a:r>
            <a:r>
              <a:rPr lang="en-US" sz="1200" b="1" i="1" dirty="0"/>
              <a:t>where we used to eat </a:t>
            </a:r>
            <a:r>
              <a:rPr lang="en-US" sz="1200" dirty="0"/>
              <a:t>has been closed</a:t>
            </a:r>
            <a:r>
              <a:rPr lang="en-US" sz="1200" i="1" dirty="0"/>
              <a:t>. </a:t>
            </a:r>
          </a:p>
          <a:p>
            <a:pPr>
              <a:buNone/>
            </a:pPr>
            <a:r>
              <a:rPr lang="en-US" sz="1200" dirty="0"/>
              <a:t>Use </a:t>
            </a:r>
            <a:r>
              <a:rPr lang="en-US" sz="1200" b="1" dirty="0"/>
              <a:t>why</a:t>
            </a:r>
            <a:r>
              <a:rPr lang="en-US" sz="1200" dirty="0"/>
              <a:t> to refer to reasons: </a:t>
            </a:r>
            <a:r>
              <a:rPr lang="en-US" sz="1200" i="1" dirty="0"/>
              <a:t>The reason </a:t>
            </a:r>
            <a:r>
              <a:rPr lang="en-US" sz="1200" b="1" i="1" dirty="0"/>
              <a:t>why I’m late </a:t>
            </a:r>
            <a:r>
              <a:rPr lang="en-US" sz="1200" i="1" dirty="0"/>
              <a:t>is that my flight was cancelled</a:t>
            </a:r>
            <a:r>
              <a:rPr lang="en-US" sz="1200" dirty="0"/>
              <a:t>. </a:t>
            </a:r>
            <a:r>
              <a:rPr lang="en-US" sz="1200" b="1" i="1" dirty="0"/>
              <a:t>why I prefer to eat at home</a:t>
            </a:r>
            <a:r>
              <a:rPr lang="en-US" sz="1200" i="1" dirty="0"/>
              <a:t>.</a:t>
            </a:r>
          </a:p>
          <a:p>
            <a:pPr>
              <a:buNone/>
            </a:pPr>
            <a:endParaRPr lang="en-US" sz="1200" dirty="0"/>
          </a:p>
          <a:p>
            <a:pPr>
              <a:buNone/>
            </a:pPr>
            <a:r>
              <a:rPr lang="en-US" sz="1200" dirty="0"/>
              <a:t> Relative clauses can be at the end of a sentence or can be embedded in another clause: </a:t>
            </a:r>
            <a:r>
              <a:rPr lang="en-US" sz="1200" i="1" dirty="0"/>
              <a:t>Madrid is the city </a:t>
            </a:r>
            <a:r>
              <a:rPr lang="en-US" sz="1200" b="1" i="1" dirty="0"/>
              <a:t>where I grew up</a:t>
            </a:r>
            <a:r>
              <a:rPr lang="en-US" sz="1200" i="1" dirty="0"/>
              <a:t>. Madrid, </a:t>
            </a:r>
            <a:r>
              <a:rPr lang="en-US" sz="1200" b="1" i="1" dirty="0"/>
              <a:t>where I grew up</a:t>
            </a:r>
            <a:r>
              <a:rPr lang="en-US" sz="1200" i="1" dirty="0"/>
              <a:t>, is the capital of Spain. </a:t>
            </a:r>
          </a:p>
          <a:p>
            <a:pPr>
              <a:buNone/>
            </a:pPr>
            <a:endParaRPr lang="en-US" sz="1200" dirty="0"/>
          </a:p>
          <a:p>
            <a:pPr>
              <a:buNone/>
            </a:pPr>
            <a:endParaRPr lang="ru-RU" dirty="0"/>
          </a:p>
        </p:txBody>
      </p:sp>
    </p:spTree>
    <p:extLst>
      <p:ext uri="{BB962C8B-B14F-4D97-AF65-F5344CB8AC3E}">
        <p14:creationId xmlns:p14="http://schemas.microsoft.com/office/powerpoint/2010/main" val="1156451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4696" y="175246"/>
            <a:ext cx="8229600" cy="296842"/>
          </a:xfrm>
        </p:spPr>
        <p:txBody>
          <a:bodyPr>
            <a:normAutofit fontScale="90000"/>
          </a:bodyPr>
          <a:lstStyle/>
          <a:p>
            <a:pPr algn="l">
              <a:buFont typeface="Wingdings" pitchFamily="2" charset="2"/>
              <a:buChar char="Ø"/>
            </a:pPr>
            <a:r>
              <a:rPr lang="en-US" sz="1200" dirty="0">
                <a:solidFill>
                  <a:srgbClr val="0070C0"/>
                </a:solidFill>
              </a:rPr>
              <a:t>  </a:t>
            </a:r>
            <a:r>
              <a:rPr lang="en-US" sz="1400" b="1" dirty="0">
                <a:solidFill>
                  <a:srgbClr val="0070C0"/>
                </a:solidFill>
              </a:rPr>
              <a:t>Ways of linking ideas</a:t>
            </a:r>
            <a:endParaRPr lang="ru-RU" sz="1400" b="1" dirty="0">
              <a:solidFill>
                <a:srgbClr val="0070C0"/>
              </a:solidFill>
            </a:endParaRPr>
          </a:p>
        </p:txBody>
      </p:sp>
      <p:sp>
        <p:nvSpPr>
          <p:cNvPr id="3" name="Содержимое 2"/>
          <p:cNvSpPr>
            <a:spLocks noGrp="1"/>
          </p:cNvSpPr>
          <p:nvPr>
            <p:ph idx="1"/>
          </p:nvPr>
        </p:nvSpPr>
        <p:spPr>
          <a:xfrm>
            <a:off x="298956" y="472088"/>
            <a:ext cx="8401080" cy="5929354"/>
          </a:xfrm>
        </p:spPr>
        <p:txBody>
          <a:bodyPr>
            <a:normAutofit lnSpcReduction="10000"/>
          </a:bodyPr>
          <a:lstStyle/>
          <a:p>
            <a:pPr>
              <a:buNone/>
            </a:pPr>
            <a:r>
              <a:rPr lang="en-US" sz="1200" b="1" dirty="0">
                <a:solidFill>
                  <a:srgbClr val="0070C0"/>
                </a:solidFill>
              </a:rPr>
              <a:t>Defining (identifying) and non-defining (non- identifying) relative clauses</a:t>
            </a:r>
            <a:endParaRPr lang="ru-RU" sz="1200" dirty="0">
              <a:solidFill>
                <a:srgbClr val="0070C0"/>
              </a:solidFill>
            </a:endParaRPr>
          </a:p>
          <a:p>
            <a:pPr>
              <a:buNone/>
            </a:pPr>
            <a:r>
              <a:rPr lang="en-US" sz="1200" dirty="0"/>
              <a:t>The relative pronoun in an </a:t>
            </a:r>
            <a:r>
              <a:rPr lang="en-US" sz="1200" b="1" dirty="0"/>
              <a:t>identifying</a:t>
            </a:r>
            <a:r>
              <a:rPr lang="en-US" sz="1200" dirty="0"/>
              <a:t> relative clause defines the noun which immediately precedes it, and is therefore essential to the meaning of a sentence: </a:t>
            </a:r>
            <a:r>
              <a:rPr lang="en-US" sz="1200" i="1" dirty="0"/>
              <a:t>The couple who brought me up were not my real parents</a:t>
            </a:r>
            <a:r>
              <a:rPr lang="en-US" sz="1200" dirty="0"/>
              <a:t>. (The relative clause tells us which couple.)</a:t>
            </a:r>
          </a:p>
          <a:p>
            <a:pPr>
              <a:buNone/>
            </a:pPr>
            <a:r>
              <a:rPr lang="en-US" sz="1200" b="1" dirty="0"/>
              <a:t>Non- identifying relative clauses </a:t>
            </a:r>
            <a:r>
              <a:rPr lang="en-US" sz="1200" dirty="0"/>
              <a:t>add additional information, but are not essential to the meaning and can be omitted: </a:t>
            </a:r>
            <a:r>
              <a:rPr lang="en-US" sz="1200" i="1" dirty="0"/>
              <a:t>The hotel, which has a hundred bedrooms, is on the outskirts of the city. </a:t>
            </a:r>
          </a:p>
          <a:p>
            <a:pPr>
              <a:buNone/>
            </a:pPr>
            <a:r>
              <a:rPr lang="en-US" sz="1200" dirty="0"/>
              <a:t>In writing, non-identifying relative clauses are separated from the main clause by </a:t>
            </a:r>
            <a:r>
              <a:rPr lang="en-US" sz="1200" b="1" dirty="0"/>
              <a:t>commas</a:t>
            </a:r>
            <a:r>
              <a:rPr lang="en-US" sz="1200" i="1" dirty="0"/>
              <a:t>: </a:t>
            </a:r>
          </a:p>
          <a:p>
            <a:pPr>
              <a:buNone/>
            </a:pPr>
            <a:r>
              <a:rPr lang="en-US" sz="1200" dirty="0"/>
              <a:t>Paul is probably the most amazing person </a:t>
            </a:r>
            <a:r>
              <a:rPr lang="en-US" sz="1200" b="1" i="1" dirty="0"/>
              <a:t>I've ever met</a:t>
            </a:r>
            <a:r>
              <a:rPr lang="en-US" sz="1200" dirty="0"/>
              <a:t>.</a:t>
            </a:r>
            <a:endParaRPr lang="ru-RU" sz="1200" dirty="0"/>
          </a:p>
          <a:p>
            <a:pPr>
              <a:buNone/>
            </a:pPr>
            <a:r>
              <a:rPr lang="en-US" sz="1200" dirty="0">
                <a:solidFill>
                  <a:srgbClr val="0070C0"/>
                </a:solidFill>
              </a:rPr>
              <a:t>and</a:t>
            </a:r>
          </a:p>
          <a:p>
            <a:pPr>
              <a:buNone/>
            </a:pPr>
            <a:r>
              <a:rPr lang="en-US" sz="1200" dirty="0"/>
              <a:t>Paul, </a:t>
            </a:r>
            <a:r>
              <a:rPr lang="en-US" sz="1200" b="1" i="1" dirty="0"/>
              <a:t>whom I met yesterday</a:t>
            </a:r>
            <a:r>
              <a:rPr lang="en-US" sz="1200" dirty="0"/>
              <a:t>, told me he was going to Glasgow.</a:t>
            </a:r>
          </a:p>
          <a:p>
            <a:pPr>
              <a:buNone/>
            </a:pPr>
            <a:r>
              <a:rPr lang="en-US" sz="1200" dirty="0"/>
              <a:t>Those </a:t>
            </a:r>
            <a:r>
              <a:rPr lang="en-US" sz="1200" b="1" i="1" dirty="0"/>
              <a:t>who have not yet registered</a:t>
            </a:r>
            <a:r>
              <a:rPr lang="en-US" sz="1200" dirty="0"/>
              <a:t> should do so at once.</a:t>
            </a:r>
            <a:endParaRPr lang="ru-RU" sz="1200" dirty="0"/>
          </a:p>
          <a:p>
            <a:pPr>
              <a:buNone/>
            </a:pPr>
            <a:r>
              <a:rPr lang="en-US" sz="1200" dirty="0">
                <a:solidFill>
                  <a:srgbClr val="0070C0"/>
                </a:solidFill>
              </a:rPr>
              <a:t>and</a:t>
            </a:r>
          </a:p>
          <a:p>
            <a:pPr>
              <a:buNone/>
            </a:pPr>
            <a:r>
              <a:rPr lang="en-US" sz="1200" dirty="0"/>
              <a:t>Yesterday we visited the City Museum, </a:t>
            </a:r>
            <a:r>
              <a:rPr lang="en-US" sz="1200" b="1" i="1" dirty="0"/>
              <a:t>which I’d never been to before</a:t>
            </a:r>
            <a:r>
              <a:rPr lang="en-US" sz="1200" dirty="0"/>
              <a:t>.</a:t>
            </a:r>
          </a:p>
          <a:p>
            <a:pPr>
              <a:buNone/>
            </a:pPr>
            <a:r>
              <a:rPr lang="en-US" sz="1200" dirty="0"/>
              <a:t>The pronoun </a:t>
            </a:r>
            <a:r>
              <a:rPr lang="en-US" sz="1200" b="1" dirty="0"/>
              <a:t>that</a:t>
            </a:r>
            <a:r>
              <a:rPr lang="en-US" sz="1200" dirty="0"/>
              <a:t> cannot be used instead of who or which to introduce a non-identifying relative clause. </a:t>
            </a:r>
          </a:p>
          <a:p>
            <a:pPr>
              <a:buNone/>
            </a:pPr>
            <a:r>
              <a:rPr lang="en-US" sz="1200" dirty="0"/>
              <a:t>Relative pronouns </a:t>
            </a:r>
            <a:r>
              <a:rPr lang="en-US" sz="1200" b="1" dirty="0">
                <a:latin typeface="Times New Roman" panose="02020603050405020304" pitchFamily="18" charset="0"/>
                <a:cs typeface="Times New Roman" panose="02020603050405020304" pitchFamily="18" charset="0"/>
              </a:rPr>
              <a:t>who</a:t>
            </a:r>
            <a:r>
              <a:rPr lang="ru-RU" sz="1200" b="1" dirty="0">
                <a:latin typeface="Times New Roman" panose="02020603050405020304" pitchFamily="18" charset="0"/>
                <a:cs typeface="Times New Roman" panose="02020603050405020304" pitchFamily="18" charset="0"/>
              </a:rPr>
              <a:t>/</a:t>
            </a:r>
            <a:r>
              <a:rPr lang="en-US" sz="1200" b="1" dirty="0">
                <a:latin typeface="Times New Roman" panose="02020603050405020304" pitchFamily="18" charset="0"/>
                <a:cs typeface="Times New Roman" panose="02020603050405020304" pitchFamily="18" charset="0"/>
              </a:rPr>
              <a:t>that/whom </a:t>
            </a:r>
            <a:r>
              <a:rPr lang="en-US" sz="1200" dirty="0">
                <a:latin typeface="Times New Roman" panose="02020603050405020304" pitchFamily="18" charset="0"/>
                <a:cs typeface="Times New Roman" panose="02020603050405020304" pitchFamily="18" charset="0"/>
              </a:rPr>
              <a:t>and</a:t>
            </a:r>
            <a:r>
              <a:rPr lang="ru-RU" sz="1200" dirty="0">
                <a:latin typeface="Times New Roman" panose="02020603050405020304" pitchFamily="18" charset="0"/>
                <a:cs typeface="Times New Roman" panose="02020603050405020304" pitchFamily="18" charset="0"/>
              </a:rPr>
              <a:t> </a:t>
            </a:r>
            <a:r>
              <a:rPr lang="en-US" sz="1200" b="1" dirty="0">
                <a:latin typeface="Times New Roman" panose="02020603050405020304" pitchFamily="18" charset="0"/>
                <a:cs typeface="Times New Roman" panose="02020603050405020304" pitchFamily="18" charset="0"/>
              </a:rPr>
              <a:t>which</a:t>
            </a:r>
            <a:r>
              <a:rPr lang="ru-RU" sz="1200" b="1" dirty="0">
                <a:latin typeface="Times New Roman" panose="02020603050405020304" pitchFamily="18" charset="0"/>
                <a:cs typeface="Times New Roman" panose="02020603050405020304" pitchFamily="18" charset="0"/>
              </a:rPr>
              <a:t>/</a:t>
            </a:r>
            <a:r>
              <a:rPr lang="en-US" sz="1200" b="1" dirty="0">
                <a:latin typeface="Times New Roman" panose="02020603050405020304" pitchFamily="18" charset="0"/>
                <a:cs typeface="Times New Roman" panose="02020603050405020304" pitchFamily="18" charset="0"/>
              </a:rPr>
              <a:t>that</a:t>
            </a:r>
            <a:r>
              <a:rPr lang="en-AU" sz="1200" b="1" dirty="0">
                <a:latin typeface="Times New Roman" panose="02020603050405020304" pitchFamily="18" charset="0"/>
                <a:cs typeface="Times New Roman" panose="02020603050405020304" pitchFamily="18" charset="0"/>
              </a:rPr>
              <a:t> </a:t>
            </a:r>
            <a:r>
              <a:rPr lang="en-US" sz="1200" dirty="0"/>
              <a:t>can be the </a:t>
            </a:r>
            <a:r>
              <a:rPr lang="en-US" sz="1200" b="1" dirty="0"/>
              <a:t>subject </a:t>
            </a:r>
            <a:r>
              <a:rPr lang="en-US" sz="1200" dirty="0"/>
              <a:t>or the </a:t>
            </a:r>
            <a:r>
              <a:rPr lang="en-US" sz="1200" b="1" dirty="0"/>
              <a:t>object</a:t>
            </a:r>
            <a:r>
              <a:rPr lang="en-US" sz="1200" dirty="0"/>
              <a:t> of the relative clause. </a:t>
            </a:r>
          </a:p>
          <a:p>
            <a:pPr>
              <a:buNone/>
            </a:pPr>
            <a:r>
              <a:rPr lang="en-US" sz="1200" u="sng" dirty="0"/>
              <a:t>Subject:</a:t>
            </a:r>
            <a:r>
              <a:rPr lang="en-US" sz="1200" dirty="0"/>
              <a:t> The people who know me best are my family and close friends.</a:t>
            </a:r>
          </a:p>
          <a:p>
            <a:pPr>
              <a:buNone/>
            </a:pPr>
            <a:r>
              <a:rPr lang="en-US" sz="1200" u="sng" dirty="0"/>
              <a:t>Object</a:t>
            </a:r>
            <a:r>
              <a:rPr lang="en-US" sz="1200" dirty="0"/>
              <a:t>: The people who I know best are my family and close friends.</a:t>
            </a:r>
          </a:p>
          <a:p>
            <a:pPr>
              <a:buNone/>
            </a:pPr>
            <a:r>
              <a:rPr lang="en-US" sz="1200" dirty="0"/>
              <a:t>Object relative pronouns can be left out of an identifying relative clause: </a:t>
            </a:r>
            <a:r>
              <a:rPr lang="en-US" sz="1200" i="1" dirty="0"/>
              <a:t>Paul is probably the most amazing person (</a:t>
            </a:r>
            <a:r>
              <a:rPr lang="en-US" sz="1200" b="1" i="1" dirty="0"/>
              <a:t>who</a:t>
            </a:r>
            <a:r>
              <a:rPr lang="en-US" sz="1200" i="1" dirty="0"/>
              <a:t>) I've ever met.</a:t>
            </a:r>
          </a:p>
          <a:p>
            <a:pPr>
              <a:buNone/>
            </a:pPr>
            <a:r>
              <a:rPr lang="en-US" sz="1200" b="1" i="1" dirty="0"/>
              <a:t>Whose</a:t>
            </a:r>
            <a:r>
              <a:rPr lang="en-US" sz="1200" dirty="0"/>
              <a:t> can also be used in relative clauses with people, animals and objects to show possession.</a:t>
            </a:r>
          </a:p>
          <a:p>
            <a:pPr>
              <a:buNone/>
            </a:pPr>
            <a:r>
              <a:rPr lang="en-US" sz="1200" dirty="0"/>
              <a:t>He is the man </a:t>
            </a:r>
            <a:r>
              <a:rPr lang="en-US" sz="1200" b="1" i="1" dirty="0"/>
              <a:t>whose wife is a model</a:t>
            </a:r>
            <a:r>
              <a:rPr lang="en-US" sz="1200" dirty="0"/>
              <a:t>.</a:t>
            </a:r>
          </a:p>
          <a:p>
            <a:pPr>
              <a:buNone/>
            </a:pPr>
            <a:endParaRPr lang="en-US" sz="1200" i="1" dirty="0"/>
          </a:p>
          <a:p>
            <a:pPr>
              <a:buNone/>
            </a:pPr>
            <a:r>
              <a:rPr lang="en-US" sz="1200" b="1" dirty="0">
                <a:solidFill>
                  <a:srgbClr val="0070C0"/>
                </a:solidFill>
              </a:rPr>
              <a:t>Participle clauses</a:t>
            </a:r>
          </a:p>
          <a:p>
            <a:pPr>
              <a:buNone/>
            </a:pPr>
            <a:r>
              <a:rPr lang="en-US" sz="1200" dirty="0"/>
              <a:t>Participle clauses can begin with a </a:t>
            </a:r>
            <a:r>
              <a:rPr lang="en-US" sz="1200" b="1" dirty="0"/>
              <a:t>present participle </a:t>
            </a:r>
            <a:r>
              <a:rPr lang="en-US" sz="1200" i="1" dirty="0"/>
              <a:t>(</a:t>
            </a:r>
            <a:r>
              <a:rPr lang="en-US" sz="1200" b="1" i="1" dirty="0"/>
              <a:t>Concentrating on what I was doing</a:t>
            </a:r>
            <a:r>
              <a:rPr lang="en-US" sz="1200" i="1" dirty="0"/>
              <a:t>, I didn’t realise how late it was.</a:t>
            </a:r>
            <a:r>
              <a:rPr lang="en-US" sz="1200" dirty="0"/>
              <a:t>), with a </a:t>
            </a:r>
            <a:r>
              <a:rPr lang="en-US" sz="1200" b="1" dirty="0"/>
              <a:t>past participle </a:t>
            </a:r>
            <a:r>
              <a:rPr lang="en-US" sz="1200" dirty="0"/>
              <a:t>(</a:t>
            </a:r>
            <a:r>
              <a:rPr lang="en-US" sz="1200" b="1" i="1" dirty="0"/>
              <a:t>Seen from a distance</a:t>
            </a:r>
            <a:r>
              <a:rPr lang="en-US" sz="1200" i="1" dirty="0"/>
              <a:t>, the Pyramids look quite small</a:t>
            </a:r>
            <a:r>
              <a:rPr lang="en-US" sz="1200" dirty="0"/>
              <a:t>.) or a perfect participle (</a:t>
            </a:r>
            <a:r>
              <a:rPr lang="en-US" sz="1200" b="1" i="1" dirty="0"/>
              <a:t>Having finished his speech</a:t>
            </a:r>
            <a:r>
              <a:rPr lang="en-US" sz="1200" i="1" dirty="0"/>
              <a:t>, he left the room.)</a:t>
            </a:r>
            <a:endParaRPr lang="ru-RU" sz="1200" i="1" dirty="0"/>
          </a:p>
          <a:p>
            <a:pPr>
              <a:buNone/>
            </a:pPr>
            <a:r>
              <a:rPr lang="en-US" sz="1200" b="1" dirty="0"/>
              <a:t>Note</a:t>
            </a:r>
            <a:r>
              <a:rPr lang="en-US" sz="1200" dirty="0"/>
              <a:t>: Participle clauses are most frequently used in formal written English, and only rarely in speech. They can be used instead of a conditional construction: </a:t>
            </a:r>
            <a:r>
              <a:rPr lang="en-US" sz="1200" b="1" i="1" dirty="0"/>
              <a:t>Eaten</a:t>
            </a:r>
            <a:r>
              <a:rPr lang="en-US" sz="1200" i="1" dirty="0"/>
              <a:t> in small quantities, chocolate is good for you</a:t>
            </a:r>
            <a:r>
              <a:rPr lang="en-US" sz="1200" dirty="0"/>
              <a:t>. (If it is eaten in small quantities, chocolate…) Having + participle is the equivalent in meaning to a past perfect verb: </a:t>
            </a:r>
            <a:r>
              <a:rPr lang="en-US" sz="1200" b="1" i="1" dirty="0"/>
              <a:t>Having worked </a:t>
            </a:r>
            <a:r>
              <a:rPr lang="en-US" sz="1200" i="1" dirty="0"/>
              <a:t>hard all day, we spent the evening relaxing. = Because we had worked hard all day, we spent the evening relaxing</a:t>
            </a:r>
            <a:r>
              <a:rPr lang="en-US" sz="1200" dirty="0"/>
              <a:t>. Participle clause often follow conjunctions and prepositions: </a:t>
            </a:r>
            <a:r>
              <a:rPr lang="en-US" sz="1200" b="1" dirty="0"/>
              <a:t>After seeing </a:t>
            </a:r>
            <a:r>
              <a:rPr lang="en-US" sz="1200" dirty="0"/>
              <a:t>that film, I’m too scared to go to bed.</a:t>
            </a:r>
          </a:p>
          <a:p>
            <a:pPr>
              <a:buNone/>
            </a:pPr>
            <a:endParaRPr lang="en-US" sz="1200" dirty="0"/>
          </a:p>
          <a:p>
            <a:pPr>
              <a:buNone/>
            </a:pPr>
            <a:endParaRPr lang="ru-RU" sz="1200" dirty="0"/>
          </a:p>
          <a:p>
            <a:pPr>
              <a:buNone/>
            </a:pPr>
            <a:endParaRPr lang="en-US" sz="1200" i="1" dirty="0"/>
          </a:p>
          <a:p>
            <a:pPr>
              <a:buNone/>
            </a:pPr>
            <a:endParaRPr lang="ru-RU" dirty="0"/>
          </a:p>
        </p:txBody>
      </p:sp>
    </p:spTree>
    <p:extLst>
      <p:ext uri="{BB962C8B-B14F-4D97-AF65-F5344CB8AC3E}">
        <p14:creationId xmlns:p14="http://schemas.microsoft.com/office/powerpoint/2010/main" val="2437205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a:bodyPr>
          <a:lstStyle/>
          <a:p>
            <a:pPr>
              <a:buNone/>
            </a:pPr>
            <a:r>
              <a:rPr lang="en-US" sz="1200" b="1" dirty="0"/>
              <a:t>1.Complete the sentences with a suitable word.</a:t>
            </a:r>
          </a:p>
          <a:p>
            <a:pPr marL="514350" indent="-514350">
              <a:buNone/>
            </a:pPr>
            <a:r>
              <a:rPr lang="en-US" sz="1200" dirty="0"/>
              <a:t>The competition invited anyone from 11 to 18 to submit a self-portrait, the best of (1) …… would be displayed in the Tate.</a:t>
            </a:r>
          </a:p>
          <a:p>
            <a:pPr marL="514350" indent="-514350">
              <a:buNone/>
            </a:pPr>
            <a:r>
              <a:rPr lang="en-US" sz="1200" dirty="0"/>
              <a:t>In the case of young people it would seem that for every pretty-faced teenager (2) …… would like to imagine (3) …… as some soft focus fashion model there is (4) …… who is keen for the world to know that (5) …… are lurking alone and misunderstood in their rooms.</a:t>
            </a:r>
          </a:p>
          <a:p>
            <a:pPr marL="514350" indent="-514350">
              <a:buNone/>
            </a:pPr>
            <a:r>
              <a:rPr lang="en-US" sz="1200" dirty="0"/>
              <a:t>The best images are (6) …… done by someone who has spent time drawing from, not just trying to make pictures that look as if (7) …… are finished.</a:t>
            </a:r>
          </a:p>
          <a:p>
            <a:pPr marL="514350" indent="-514350">
              <a:buNone/>
            </a:pPr>
            <a:r>
              <a:rPr lang="en-US" sz="1200" dirty="0"/>
              <a:t>It was notable how many entrants mapped out the spots on their  faces. Clearly (8) …… matters a lot to a teenager.</a:t>
            </a:r>
          </a:p>
          <a:p>
            <a:pPr marL="514350" indent="-514350">
              <a:buNone/>
            </a:pPr>
            <a:r>
              <a:rPr lang="en-US" sz="1200" dirty="0"/>
              <a:t>Most judges preferred the bad-hair days of entrants such as 13-year-old Daniel Adkins, in (9) …… self-portrait the hair took on a character all of its own.</a:t>
            </a:r>
          </a:p>
          <a:p>
            <a:pPr marL="514350" indent="-514350">
              <a:buNone/>
            </a:pPr>
            <a:r>
              <a:rPr lang="en-US" sz="1200" dirty="0"/>
              <a:t>Here, it seems, is a teacher who knows how to tease out and develop innate talent. And (10) …… matters. </a:t>
            </a:r>
          </a:p>
          <a:p>
            <a:pPr>
              <a:buNone/>
            </a:pPr>
            <a:r>
              <a:rPr lang="en-US" sz="1200" b="1" dirty="0"/>
              <a:t>2.Each of the following sentences contains one wrong word. Delete the wrong word and write the correct one. In some cases there is more than one possible answer.</a:t>
            </a:r>
          </a:p>
          <a:p>
            <a:pPr>
              <a:buNone/>
            </a:pPr>
            <a:r>
              <a:rPr lang="en-US" sz="1200" dirty="0"/>
              <a:t>1) The heating wasn’t working and I said it to the manager but nothing was done about it. </a:t>
            </a:r>
          </a:p>
          <a:p>
            <a:pPr>
              <a:buNone/>
            </a:pPr>
            <a:r>
              <a:rPr lang="en-US" sz="1200" dirty="0"/>
              <a:t>2) The girl whom I spoke to yesterday is my friend.</a:t>
            </a:r>
          </a:p>
          <a:p>
            <a:pPr>
              <a:buNone/>
            </a:pPr>
            <a:r>
              <a:rPr lang="en-US" sz="1200" dirty="0"/>
              <a:t>3) Computer games range from highly educational, creative, delightful ones, that is training a whole new generation of enlightened city planners, via games of skill such as ski, flight, skateboard and sailing simulation, to pretty disgustingly violent ones. </a:t>
            </a:r>
          </a:p>
          <a:p>
            <a:pPr>
              <a:buNone/>
            </a:pPr>
            <a:r>
              <a:rPr lang="en-US" sz="1200" dirty="0"/>
              <a:t>4) There are several umbrellas in the stand in the hall. I’d advise you to take it if you’re going for a walk.</a:t>
            </a:r>
          </a:p>
          <a:p>
            <a:pPr>
              <a:buNone/>
            </a:pPr>
            <a:r>
              <a:rPr lang="en-US" sz="1200" dirty="0"/>
              <a:t>5) I wasn’t happy about the size of the classes. I said it to the director but nothing was done about it.</a:t>
            </a:r>
          </a:p>
          <a:p>
            <a:pPr>
              <a:buNone/>
            </a:pPr>
            <a:r>
              <a:rPr lang="en-US" sz="1200" dirty="0"/>
              <a:t>6) I’d always wanted a portable DVD player and when I was given it as a birthday present, I thought it was wonderful.</a:t>
            </a:r>
          </a:p>
          <a:p>
            <a:pPr>
              <a:buNone/>
            </a:pPr>
            <a:r>
              <a:rPr lang="en-US" sz="1200" dirty="0"/>
              <a:t>7) Some of the machines broke down quite often, but when things like these happened we just called a technician. </a:t>
            </a:r>
          </a:p>
          <a:p>
            <a:pPr>
              <a:buNone/>
            </a:pPr>
            <a:r>
              <a:rPr lang="en-US" sz="1200" dirty="0"/>
              <a:t>8) The lecturers will give you a detailed explanation of the subject. You may not be able to understand all, but you should be able to get a general idea.</a:t>
            </a:r>
          </a:p>
          <a:p>
            <a:pPr>
              <a:buNone/>
            </a:pPr>
            <a:r>
              <a:rPr lang="en-US" sz="1200" dirty="0"/>
              <a:t>9) There were hundreds of CDs on sale in the shop and most of the children wanted it. </a:t>
            </a:r>
          </a:p>
          <a:p>
            <a:pPr>
              <a:buNone/>
            </a:pPr>
            <a:r>
              <a:rPr lang="en-US" sz="1200" dirty="0"/>
              <a:t>10) We’re looking for a new accountant and it is why I’m writing to you. </a:t>
            </a:r>
          </a:p>
          <a:p>
            <a:pPr>
              <a:buNone/>
            </a:pPr>
            <a:r>
              <a:rPr lang="en-US" sz="1200" dirty="0"/>
              <a:t>11) You should aim to arrive at any time that’s convenient for yourself. </a:t>
            </a:r>
          </a:p>
          <a:p>
            <a:pPr>
              <a:buNone/>
            </a:pPr>
            <a:r>
              <a:rPr lang="en-US" sz="1200" dirty="0"/>
              <a:t>12) I’ve been to two exhibitions at the National Gallery this year. They focus on 17</a:t>
            </a:r>
            <a:r>
              <a:rPr lang="en-US" sz="1200" baseline="30000" dirty="0"/>
              <a:t>th</a:t>
            </a:r>
            <a:r>
              <a:rPr lang="en-US" sz="1200" dirty="0"/>
              <a:t> century painters. </a:t>
            </a:r>
          </a:p>
          <a:p>
            <a:pPr>
              <a:buNone/>
            </a:pPr>
            <a:endParaRPr lang="en-US" sz="1400" dirty="0"/>
          </a:p>
          <a:p>
            <a:pPr>
              <a:buNone/>
            </a:pPr>
            <a:endParaRPr lang="en-US" sz="1400" dirty="0"/>
          </a:p>
          <a:p>
            <a:pPr>
              <a:buNone/>
            </a:pPr>
            <a:endParaRPr lang="en-US" sz="1400" dirty="0"/>
          </a:p>
          <a:p>
            <a:pPr>
              <a:buNone/>
            </a:pPr>
            <a:endParaRPr lang="en-US" sz="1400" dirty="0"/>
          </a:p>
          <a:p>
            <a:pPr>
              <a:buNone/>
            </a:pPr>
            <a:endParaRPr lang="en-US" dirty="0"/>
          </a:p>
        </p:txBody>
      </p:sp>
    </p:spTree>
    <p:extLst>
      <p:ext uri="{BB962C8B-B14F-4D97-AF65-F5344CB8AC3E}">
        <p14:creationId xmlns:p14="http://schemas.microsoft.com/office/powerpoint/2010/main" val="2074170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6357982"/>
          </a:xfrm>
        </p:spPr>
        <p:txBody>
          <a:bodyPr>
            <a:normAutofit/>
          </a:bodyPr>
          <a:lstStyle/>
          <a:p>
            <a:pPr>
              <a:buNone/>
            </a:pPr>
            <a:r>
              <a:rPr lang="en-US" sz="1400" b="1" dirty="0"/>
              <a:t>3</a:t>
            </a:r>
            <a:r>
              <a:rPr lang="en-US" sz="1400" dirty="0"/>
              <a:t>. </a:t>
            </a:r>
            <a:r>
              <a:rPr lang="en-US" sz="1400" b="1" dirty="0"/>
              <a:t>Reviews often use emphatic language</a:t>
            </a:r>
            <a:r>
              <a:rPr lang="en-US" sz="1400" dirty="0"/>
              <a:t>. </a:t>
            </a:r>
          </a:p>
          <a:p>
            <a:pPr>
              <a:buNone/>
            </a:pPr>
            <a:r>
              <a:rPr lang="en-US" sz="1400" dirty="0"/>
              <a:t>E.g. </a:t>
            </a:r>
            <a:r>
              <a:rPr lang="en-US" sz="1400" i="1" dirty="0">
                <a:solidFill>
                  <a:srgbClr val="0070C0"/>
                </a:solidFill>
              </a:rPr>
              <a:t>unbelievably complicated </a:t>
            </a:r>
            <a:r>
              <a:rPr lang="en-US" sz="1400" dirty="0">
                <a:solidFill>
                  <a:srgbClr val="0070C0"/>
                </a:solidFill>
              </a:rPr>
              <a:t>or</a:t>
            </a:r>
            <a:r>
              <a:rPr lang="en-US" sz="1400" i="1" dirty="0">
                <a:solidFill>
                  <a:srgbClr val="0070C0"/>
                </a:solidFill>
              </a:rPr>
              <a:t> </a:t>
            </a:r>
            <a:r>
              <a:rPr lang="en-US" sz="1400" dirty="0">
                <a:solidFill>
                  <a:srgbClr val="0070C0"/>
                </a:solidFill>
              </a:rPr>
              <a:t> </a:t>
            </a:r>
            <a:r>
              <a:rPr lang="en-US" sz="1400" i="1" dirty="0">
                <a:solidFill>
                  <a:srgbClr val="0070C0"/>
                </a:solidFill>
              </a:rPr>
              <a:t>hugely entertaining</a:t>
            </a:r>
          </a:p>
          <a:p>
            <a:pPr>
              <a:buNone/>
            </a:pPr>
            <a:r>
              <a:rPr lang="en-US" sz="1400" b="1" dirty="0"/>
              <a:t>Find two collocating adjectives for each of these adverbs:</a:t>
            </a:r>
          </a:p>
          <a:p>
            <a:pPr>
              <a:buNone/>
            </a:pPr>
            <a:endParaRPr lang="en-US" sz="1400"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sz="1200" dirty="0"/>
          </a:p>
          <a:p>
            <a:pPr>
              <a:buNone/>
            </a:pPr>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ru-RU" sz="1200" dirty="0"/>
          </a:p>
        </p:txBody>
      </p:sp>
      <p:graphicFrame>
        <p:nvGraphicFramePr>
          <p:cNvPr id="4" name="Таблица 3"/>
          <p:cNvGraphicFramePr>
            <a:graphicFrameLocks noGrp="1"/>
          </p:cNvGraphicFramePr>
          <p:nvPr/>
        </p:nvGraphicFramePr>
        <p:xfrm>
          <a:off x="928662" y="1071546"/>
          <a:ext cx="2571768" cy="3429024"/>
        </p:xfrm>
        <a:graphic>
          <a:graphicData uri="http://schemas.openxmlformats.org/drawingml/2006/table">
            <a:tbl>
              <a:tblPr firstRow="1" bandRow="1">
                <a:tableStyleId>{2D5ABB26-0587-4C30-8999-92F81FD0307C}</a:tableStyleId>
              </a:tblPr>
              <a:tblGrid>
                <a:gridCol w="1143008">
                  <a:extLst>
                    <a:ext uri="{9D8B030D-6E8A-4147-A177-3AD203B41FA5}">
                      <a16:colId xmlns:a16="http://schemas.microsoft.com/office/drawing/2014/main" val="20000"/>
                    </a:ext>
                  </a:extLst>
                </a:gridCol>
                <a:gridCol w="1428760">
                  <a:extLst>
                    <a:ext uri="{9D8B030D-6E8A-4147-A177-3AD203B41FA5}">
                      <a16:colId xmlns:a16="http://schemas.microsoft.com/office/drawing/2014/main" val="20001"/>
                    </a:ext>
                  </a:extLst>
                </a:gridCol>
              </a:tblGrid>
              <a:tr h="285752">
                <a:tc>
                  <a:txBody>
                    <a:bodyPr/>
                    <a:lstStyle/>
                    <a:p>
                      <a:endParaRPr lang="ru-RU" sz="1200" dirty="0"/>
                    </a:p>
                  </a:txBody>
                  <a:tcPr/>
                </a:tc>
                <a:tc>
                  <a:txBody>
                    <a:bodyPr/>
                    <a:lstStyle/>
                    <a:p>
                      <a:r>
                        <a:rPr lang="en-US" sz="1200" b="1" dirty="0"/>
                        <a:t>1</a:t>
                      </a:r>
                      <a:r>
                        <a:rPr lang="en-US" sz="1200" dirty="0"/>
                        <a:t> stupid</a:t>
                      </a:r>
                      <a:endParaRPr lang="ru-RU" sz="1200" dirty="0"/>
                    </a:p>
                  </a:txBody>
                  <a:tcPr/>
                </a:tc>
                <a:extLst>
                  <a:ext uri="{0D108BD9-81ED-4DB2-BD59-A6C34878D82A}">
                    <a16:rowId xmlns:a16="http://schemas.microsoft.com/office/drawing/2014/main" val="10000"/>
                  </a:ext>
                </a:extLst>
              </a:tr>
              <a:tr h="285752">
                <a:tc>
                  <a:txBody>
                    <a:bodyPr/>
                    <a:lstStyle/>
                    <a:p>
                      <a:endParaRPr lang="ru-RU" sz="1200" dirty="0"/>
                    </a:p>
                  </a:txBody>
                  <a:tcPr/>
                </a:tc>
                <a:tc>
                  <a:txBody>
                    <a:bodyPr/>
                    <a:lstStyle/>
                    <a:p>
                      <a:r>
                        <a:rPr lang="en-US" sz="1200" b="1" dirty="0"/>
                        <a:t>2</a:t>
                      </a:r>
                      <a:r>
                        <a:rPr lang="en-US" sz="1200" dirty="0"/>
                        <a:t> disappointing</a:t>
                      </a:r>
                      <a:endParaRPr lang="ru-RU" sz="1200" dirty="0"/>
                    </a:p>
                  </a:txBody>
                  <a:tcPr/>
                </a:tc>
                <a:extLst>
                  <a:ext uri="{0D108BD9-81ED-4DB2-BD59-A6C34878D82A}">
                    <a16:rowId xmlns:a16="http://schemas.microsoft.com/office/drawing/2014/main" val="10001"/>
                  </a:ext>
                </a:extLst>
              </a:tr>
              <a:tr h="285752">
                <a:tc>
                  <a:txBody>
                    <a:bodyPr/>
                    <a:lstStyle/>
                    <a:p>
                      <a:r>
                        <a:rPr lang="en-US" sz="1200" b="1" dirty="0"/>
                        <a:t>a</a:t>
                      </a:r>
                      <a:r>
                        <a:rPr lang="en-US" sz="1200" dirty="0"/>
                        <a:t> bitterly</a:t>
                      </a:r>
                      <a:endParaRPr lang="ru-RU" sz="1200" dirty="0"/>
                    </a:p>
                  </a:txBody>
                  <a:tcPr/>
                </a:tc>
                <a:tc>
                  <a:txBody>
                    <a:bodyPr/>
                    <a:lstStyle/>
                    <a:p>
                      <a:r>
                        <a:rPr lang="en-US" sz="1200" b="1" dirty="0"/>
                        <a:t>3</a:t>
                      </a:r>
                      <a:r>
                        <a:rPr lang="en-US" sz="1200" dirty="0"/>
                        <a:t> dull</a:t>
                      </a:r>
                      <a:endParaRPr lang="ru-RU" sz="1200" dirty="0"/>
                    </a:p>
                  </a:txBody>
                  <a:tcPr/>
                </a:tc>
                <a:extLst>
                  <a:ext uri="{0D108BD9-81ED-4DB2-BD59-A6C34878D82A}">
                    <a16:rowId xmlns:a16="http://schemas.microsoft.com/office/drawing/2014/main" val="10002"/>
                  </a:ext>
                </a:extLst>
              </a:tr>
              <a:tr h="285752">
                <a:tc>
                  <a:txBody>
                    <a:bodyPr/>
                    <a:lstStyle/>
                    <a:p>
                      <a:r>
                        <a:rPr lang="en-US" sz="1200" b="1" dirty="0"/>
                        <a:t>b</a:t>
                      </a:r>
                      <a:r>
                        <a:rPr lang="en-US" sz="1200" dirty="0"/>
                        <a:t> deeply</a:t>
                      </a:r>
                      <a:endParaRPr lang="ru-RU" sz="1200" dirty="0"/>
                    </a:p>
                  </a:txBody>
                  <a:tcPr/>
                </a:tc>
                <a:tc>
                  <a:txBody>
                    <a:bodyPr/>
                    <a:lstStyle/>
                    <a:p>
                      <a:r>
                        <a:rPr lang="en-US" sz="1200" b="1" dirty="0"/>
                        <a:t>4</a:t>
                      </a:r>
                      <a:r>
                        <a:rPr lang="en-US" sz="1200" dirty="0"/>
                        <a:t> cold</a:t>
                      </a:r>
                      <a:endParaRPr lang="ru-RU" sz="1200" dirty="0"/>
                    </a:p>
                  </a:txBody>
                  <a:tcPr/>
                </a:tc>
                <a:extLst>
                  <a:ext uri="{0D108BD9-81ED-4DB2-BD59-A6C34878D82A}">
                    <a16:rowId xmlns:a16="http://schemas.microsoft.com/office/drawing/2014/main" val="10003"/>
                  </a:ext>
                </a:extLst>
              </a:tr>
              <a:tr h="285752">
                <a:tc>
                  <a:txBody>
                    <a:bodyPr/>
                    <a:lstStyle/>
                    <a:p>
                      <a:r>
                        <a:rPr lang="en-US" sz="1200" b="1" dirty="0"/>
                        <a:t>c</a:t>
                      </a:r>
                      <a:r>
                        <a:rPr lang="en-US" sz="1200" dirty="0"/>
                        <a:t> intensely</a:t>
                      </a:r>
                      <a:endParaRPr lang="ru-RU" sz="1200" dirty="0"/>
                    </a:p>
                  </a:txBody>
                  <a:tcPr/>
                </a:tc>
                <a:tc>
                  <a:txBody>
                    <a:bodyPr/>
                    <a:lstStyle/>
                    <a:p>
                      <a:r>
                        <a:rPr lang="en-US" sz="1200" b="1" dirty="0"/>
                        <a:t>5</a:t>
                      </a:r>
                      <a:r>
                        <a:rPr lang="en-US" sz="1200" dirty="0"/>
                        <a:t> grateful</a:t>
                      </a:r>
                      <a:endParaRPr lang="ru-RU" sz="1200" dirty="0"/>
                    </a:p>
                  </a:txBody>
                  <a:tcPr/>
                </a:tc>
                <a:extLst>
                  <a:ext uri="{0D108BD9-81ED-4DB2-BD59-A6C34878D82A}">
                    <a16:rowId xmlns:a16="http://schemas.microsoft.com/office/drawing/2014/main" val="10004"/>
                  </a:ext>
                </a:extLst>
              </a:tr>
              <a:tr h="285752">
                <a:tc>
                  <a:txBody>
                    <a:bodyPr/>
                    <a:lstStyle/>
                    <a:p>
                      <a:r>
                        <a:rPr lang="en-US" sz="1200" b="1" dirty="0"/>
                        <a:t>d</a:t>
                      </a:r>
                      <a:r>
                        <a:rPr lang="en-US" sz="1200" dirty="0"/>
                        <a:t> highly</a:t>
                      </a:r>
                      <a:endParaRPr lang="ru-RU" sz="1200" dirty="0"/>
                    </a:p>
                  </a:txBody>
                  <a:tcPr/>
                </a:tc>
                <a:tc>
                  <a:txBody>
                    <a:bodyPr/>
                    <a:lstStyle/>
                    <a:p>
                      <a:r>
                        <a:rPr lang="en-US" sz="1200" b="1" dirty="0"/>
                        <a:t>6</a:t>
                      </a:r>
                      <a:r>
                        <a:rPr lang="en-US" sz="1200" dirty="0"/>
                        <a:t> irresistible</a:t>
                      </a:r>
                      <a:endParaRPr lang="ru-RU" sz="1200" dirty="0"/>
                    </a:p>
                  </a:txBody>
                  <a:tcPr/>
                </a:tc>
                <a:extLst>
                  <a:ext uri="{0D108BD9-81ED-4DB2-BD59-A6C34878D82A}">
                    <a16:rowId xmlns:a16="http://schemas.microsoft.com/office/drawing/2014/main" val="10005"/>
                  </a:ext>
                </a:extLst>
              </a:tr>
              <a:tr h="285752">
                <a:tc>
                  <a:txBody>
                    <a:bodyPr/>
                    <a:lstStyle/>
                    <a:p>
                      <a:r>
                        <a:rPr lang="en-US" sz="1200" b="1" dirty="0"/>
                        <a:t>e</a:t>
                      </a:r>
                      <a:r>
                        <a:rPr lang="en-US" sz="1200" dirty="0"/>
                        <a:t> utterly</a:t>
                      </a:r>
                      <a:endParaRPr lang="ru-RU" sz="1200" dirty="0"/>
                    </a:p>
                  </a:txBody>
                  <a:tcPr/>
                </a:tc>
                <a:tc>
                  <a:txBody>
                    <a:bodyPr/>
                    <a:lstStyle/>
                    <a:p>
                      <a:r>
                        <a:rPr lang="en-US" sz="1200" b="1" dirty="0"/>
                        <a:t>7</a:t>
                      </a:r>
                      <a:r>
                        <a:rPr lang="en-US" sz="1200" dirty="0"/>
                        <a:t> regarded</a:t>
                      </a:r>
                      <a:endParaRPr lang="ru-RU" sz="1200" dirty="0"/>
                    </a:p>
                  </a:txBody>
                  <a:tcPr/>
                </a:tc>
                <a:extLst>
                  <a:ext uri="{0D108BD9-81ED-4DB2-BD59-A6C34878D82A}">
                    <a16:rowId xmlns:a16="http://schemas.microsoft.com/office/drawing/2014/main" val="10006"/>
                  </a:ext>
                </a:extLst>
              </a:tr>
              <a:tr h="285752">
                <a:tc>
                  <a:txBody>
                    <a:bodyPr/>
                    <a:lstStyle/>
                    <a:p>
                      <a:r>
                        <a:rPr lang="en-US" sz="1200" b="1" dirty="0"/>
                        <a:t>f</a:t>
                      </a:r>
                      <a:r>
                        <a:rPr lang="en-US" sz="1200" dirty="0"/>
                        <a:t> perfectly</a:t>
                      </a:r>
                      <a:endParaRPr lang="ru-RU" sz="1200" dirty="0"/>
                    </a:p>
                  </a:txBody>
                  <a:tcPr/>
                </a:tc>
                <a:tc>
                  <a:txBody>
                    <a:bodyPr/>
                    <a:lstStyle/>
                    <a:p>
                      <a:r>
                        <a:rPr lang="en-US" sz="1200" b="1" dirty="0"/>
                        <a:t>8</a:t>
                      </a:r>
                      <a:r>
                        <a:rPr lang="en-US" sz="1200" dirty="0"/>
                        <a:t> irritating</a:t>
                      </a:r>
                      <a:endParaRPr lang="ru-RU" sz="1200" dirty="0"/>
                    </a:p>
                  </a:txBody>
                  <a:tcPr/>
                </a:tc>
                <a:extLst>
                  <a:ext uri="{0D108BD9-81ED-4DB2-BD59-A6C34878D82A}">
                    <a16:rowId xmlns:a16="http://schemas.microsoft.com/office/drawing/2014/main" val="10007"/>
                  </a:ext>
                </a:extLst>
              </a:tr>
              <a:tr h="285752">
                <a:tc>
                  <a:txBody>
                    <a:bodyPr/>
                    <a:lstStyle/>
                    <a:p>
                      <a:endParaRPr lang="ru-RU" sz="1200" dirty="0"/>
                    </a:p>
                  </a:txBody>
                  <a:tcPr/>
                </a:tc>
                <a:tc>
                  <a:txBody>
                    <a:bodyPr/>
                    <a:lstStyle/>
                    <a:p>
                      <a:r>
                        <a:rPr lang="en-US" sz="1200" b="1" dirty="0"/>
                        <a:t>9</a:t>
                      </a:r>
                      <a:r>
                        <a:rPr lang="en-US" sz="1200" dirty="0"/>
                        <a:t> entertaining</a:t>
                      </a:r>
                      <a:endParaRPr lang="ru-RU" sz="1200" dirty="0"/>
                    </a:p>
                  </a:txBody>
                  <a:tcPr/>
                </a:tc>
                <a:extLst>
                  <a:ext uri="{0D108BD9-81ED-4DB2-BD59-A6C34878D82A}">
                    <a16:rowId xmlns:a16="http://schemas.microsoft.com/office/drawing/2014/main" val="10008"/>
                  </a:ext>
                </a:extLst>
              </a:tr>
              <a:tr h="285752">
                <a:tc>
                  <a:txBody>
                    <a:bodyPr/>
                    <a:lstStyle/>
                    <a:p>
                      <a:endParaRPr lang="ru-RU" sz="1200"/>
                    </a:p>
                  </a:txBody>
                  <a:tcPr/>
                </a:tc>
                <a:tc>
                  <a:txBody>
                    <a:bodyPr/>
                    <a:lstStyle/>
                    <a:p>
                      <a:r>
                        <a:rPr lang="en-US" sz="1200" b="1" dirty="0"/>
                        <a:t>10</a:t>
                      </a:r>
                      <a:r>
                        <a:rPr lang="en-US" sz="1200" dirty="0"/>
                        <a:t> suited</a:t>
                      </a:r>
                      <a:endParaRPr lang="ru-RU" sz="1200" dirty="0"/>
                    </a:p>
                  </a:txBody>
                  <a:tcPr/>
                </a:tc>
                <a:extLst>
                  <a:ext uri="{0D108BD9-81ED-4DB2-BD59-A6C34878D82A}">
                    <a16:rowId xmlns:a16="http://schemas.microsoft.com/office/drawing/2014/main" val="10009"/>
                  </a:ext>
                </a:extLst>
              </a:tr>
              <a:tr h="285752">
                <a:tc>
                  <a:txBody>
                    <a:bodyPr/>
                    <a:lstStyle/>
                    <a:p>
                      <a:endParaRPr lang="ru-RU" sz="1200"/>
                    </a:p>
                  </a:txBody>
                  <a:tcPr/>
                </a:tc>
                <a:tc>
                  <a:txBody>
                    <a:bodyPr/>
                    <a:lstStyle/>
                    <a:p>
                      <a:r>
                        <a:rPr lang="en-US" sz="1200" b="1" dirty="0"/>
                        <a:t>11</a:t>
                      </a:r>
                      <a:r>
                        <a:rPr lang="en-US" sz="1200" dirty="0"/>
                        <a:t> formed</a:t>
                      </a:r>
                      <a:endParaRPr lang="ru-RU" sz="1200" dirty="0"/>
                    </a:p>
                  </a:txBody>
                  <a:tcPr/>
                </a:tc>
                <a:extLst>
                  <a:ext uri="{0D108BD9-81ED-4DB2-BD59-A6C34878D82A}">
                    <a16:rowId xmlns:a16="http://schemas.microsoft.com/office/drawing/2014/main" val="10010"/>
                  </a:ext>
                </a:extLst>
              </a:tr>
              <a:tr h="285752">
                <a:tc>
                  <a:txBody>
                    <a:bodyPr/>
                    <a:lstStyle/>
                    <a:p>
                      <a:endParaRPr lang="ru-RU" sz="1200" dirty="0"/>
                    </a:p>
                  </a:txBody>
                  <a:tcPr/>
                </a:tc>
                <a:tc>
                  <a:txBody>
                    <a:bodyPr/>
                    <a:lstStyle/>
                    <a:p>
                      <a:r>
                        <a:rPr lang="en-US" sz="1200" b="1" dirty="0"/>
                        <a:t>12</a:t>
                      </a:r>
                      <a:r>
                        <a:rPr lang="en-US" sz="1200" dirty="0"/>
                        <a:t> personal</a:t>
                      </a:r>
                      <a:endParaRPr lang="ru-RU" sz="1200" dirty="0"/>
                    </a:p>
                  </a:txBody>
                  <a:tcPr/>
                </a:tc>
                <a:extLst>
                  <a:ext uri="{0D108BD9-81ED-4DB2-BD59-A6C34878D82A}">
                    <a16:rowId xmlns:a16="http://schemas.microsoft.com/office/drawing/2014/main" val="10011"/>
                  </a:ext>
                </a:extLst>
              </a:tr>
            </a:tbl>
          </a:graphicData>
        </a:graphic>
      </p:graphicFrame>
      <p:graphicFrame>
        <p:nvGraphicFramePr>
          <p:cNvPr id="5" name="Таблица 4"/>
          <p:cNvGraphicFramePr>
            <a:graphicFrameLocks noGrp="1"/>
          </p:cNvGraphicFramePr>
          <p:nvPr/>
        </p:nvGraphicFramePr>
        <p:xfrm>
          <a:off x="3857620" y="1071546"/>
          <a:ext cx="4714876" cy="3700466"/>
        </p:xfrm>
        <a:graphic>
          <a:graphicData uri="http://schemas.openxmlformats.org/drawingml/2006/table">
            <a:tbl>
              <a:tblPr firstRow="1" bandRow="1">
                <a:tableStyleId>{ED083AE6-46FA-4A59-8FB0-9F97EB10719F}</a:tableStyleId>
              </a:tblPr>
              <a:tblGrid>
                <a:gridCol w="4714876">
                  <a:extLst>
                    <a:ext uri="{9D8B030D-6E8A-4147-A177-3AD203B41FA5}">
                      <a16:colId xmlns:a16="http://schemas.microsoft.com/office/drawing/2014/main" val="20000"/>
                    </a:ext>
                  </a:extLst>
                </a:gridCol>
              </a:tblGrid>
              <a:tr h="500066">
                <a:tc>
                  <a:txBody>
                    <a:bodyPr/>
                    <a:lstStyle/>
                    <a:p>
                      <a:pPr>
                        <a:buNone/>
                      </a:pPr>
                      <a:r>
                        <a:rPr lang="en-US" sz="1200" dirty="0"/>
                        <a:t>4. Rewrite these sentences using a clause beginning with a present or past participle.</a:t>
                      </a:r>
                      <a:endParaRPr lang="ru-RU" dirty="0"/>
                    </a:p>
                  </a:txBody>
                  <a:tcPr/>
                </a:tc>
                <a:extLst>
                  <a:ext uri="{0D108BD9-81ED-4DB2-BD59-A6C34878D82A}">
                    <a16:rowId xmlns:a16="http://schemas.microsoft.com/office/drawing/2014/main" val="10000"/>
                  </a:ext>
                </a:extLst>
              </a:tr>
              <a:tr h="2175572">
                <a:tc>
                  <a:txBody>
                    <a:bodyPr/>
                    <a:lstStyle/>
                    <a:p>
                      <a:pPr marL="342900" indent="-342900">
                        <a:buAutoNum type="alphaLcParenR"/>
                      </a:pPr>
                      <a:r>
                        <a:rPr lang="en-US" sz="1200" dirty="0"/>
                        <a:t>While I was walking round the exhibition, I caught sight of an old school friend at the far end of the gallery.</a:t>
                      </a:r>
                    </a:p>
                    <a:p>
                      <a:pPr marL="342900" indent="-342900">
                        <a:buAutoNum type="alphaLcParenR"/>
                      </a:pPr>
                      <a:r>
                        <a:rPr lang="en-US" sz="1200" dirty="0"/>
                        <a:t>Because</a:t>
                      </a:r>
                      <a:r>
                        <a:rPr lang="en-US" sz="1200" baseline="0" dirty="0"/>
                        <a:t> Marti has made so many mistakes in her homework, she had to do it all over again.</a:t>
                      </a:r>
                    </a:p>
                    <a:p>
                      <a:pPr marL="342900" indent="-342900">
                        <a:buAutoNum type="alphaLcParenR"/>
                      </a:pPr>
                      <a:r>
                        <a:rPr lang="en-US" sz="1200" baseline="0" dirty="0"/>
                        <a:t>As she is only a child, she can't fully understand what is happening.</a:t>
                      </a:r>
                    </a:p>
                    <a:p>
                      <a:pPr marL="342900" indent="-342900">
                        <a:buAutoNum type="alphaLcParenR"/>
                      </a:pPr>
                      <a:r>
                        <a:rPr lang="en-US" sz="1200" dirty="0"/>
                        <a:t>As Jack didn’t know anyone in the town to spend the evening with,</a:t>
                      </a:r>
                      <a:r>
                        <a:rPr lang="en-US" sz="1200" baseline="0" dirty="0"/>
                        <a:t> he decided to have an early night.</a:t>
                      </a:r>
                    </a:p>
                    <a:p>
                      <a:pPr marL="342900" indent="-342900">
                        <a:buAutoNum type="alphaLcParenR"/>
                      </a:pPr>
                      <a:r>
                        <a:rPr lang="en-US" sz="1200" baseline="0" dirty="0"/>
                        <a:t>When all the inequalities of life before the revolution are considered, it is surprising that a revolution did not happen sooner.</a:t>
                      </a:r>
                    </a:p>
                    <a:p>
                      <a:pPr marL="342900" indent="-342900">
                        <a:buAutoNum type="alphaLcParenR"/>
                      </a:pPr>
                      <a:r>
                        <a:rPr lang="en-US" sz="1200" baseline="0" dirty="0"/>
                        <a:t>When you climbed to the top of the church tower, be sure to walk right round and admire the view from each of the four sides. (Use two participles here.)</a:t>
                      </a:r>
                    </a:p>
                    <a:p>
                      <a:pPr marL="342900" indent="-342900">
                        <a:buAutoNum type="alphaLcParenR"/>
                      </a:pPr>
                      <a:r>
                        <a:rPr lang="en-US" sz="1200" baseline="0" dirty="0"/>
                        <a:t>We set off at midnight and hoped to avoid the rest of the holiday traffic which would be heading for the coast. (Use two participles here.)</a:t>
                      </a:r>
                    </a:p>
                    <a:p>
                      <a:pPr marL="342900" indent="-342900">
                        <a:buAutoNum type="alphaLcParenR"/>
                      </a:pPr>
                      <a:r>
                        <a:rPr lang="en-US" sz="1200" baseline="0" dirty="0"/>
                        <a:t>When he saw me, he stood up and knocked his glass to the floor. (Use two participles here.)</a:t>
                      </a:r>
                      <a:endParaRPr lang="ru-RU" sz="1200" dirty="0"/>
                    </a:p>
                  </a:txBody>
                  <a:tcPr>
                    <a:solidFill>
                      <a:schemeClr val="accent4">
                        <a:lumMod val="20000"/>
                        <a:lumOff val="80000"/>
                        <a:alpha val="2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06705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5983311"/>
          </a:xfrm>
        </p:spPr>
        <p:txBody>
          <a:bodyPr/>
          <a:lstStyle/>
          <a:p>
            <a:pPr>
              <a:buFont typeface="Wingdings" pitchFamily="2" charset="2"/>
              <a:buChar char="Ø"/>
            </a:pPr>
            <a:r>
              <a:rPr lang="en-US" sz="1400" b="1" dirty="0">
                <a:solidFill>
                  <a:srgbClr val="0070C0"/>
                </a:solidFill>
              </a:rPr>
              <a:t>Expressing purpose, reason and result</a:t>
            </a:r>
          </a:p>
          <a:p>
            <a:pPr>
              <a:buNone/>
            </a:pPr>
            <a:endParaRPr lang="ru-RU" dirty="0"/>
          </a:p>
        </p:txBody>
      </p:sp>
      <p:graphicFrame>
        <p:nvGraphicFramePr>
          <p:cNvPr id="4" name="Таблица 3"/>
          <p:cNvGraphicFramePr>
            <a:graphicFrameLocks noGrp="1"/>
          </p:cNvGraphicFramePr>
          <p:nvPr/>
        </p:nvGraphicFramePr>
        <p:xfrm>
          <a:off x="214282" y="571480"/>
          <a:ext cx="8501122" cy="5715040"/>
        </p:xfrm>
        <a:graphic>
          <a:graphicData uri="http://schemas.openxmlformats.org/drawingml/2006/table">
            <a:tbl>
              <a:tblPr firstRow="1" bandRow="1">
                <a:tableStyleId>{D27102A9-8310-4765-A935-A1911B00CA55}</a:tableStyleId>
              </a:tblPr>
              <a:tblGrid>
                <a:gridCol w="1330610">
                  <a:extLst>
                    <a:ext uri="{9D8B030D-6E8A-4147-A177-3AD203B41FA5}">
                      <a16:colId xmlns:a16="http://schemas.microsoft.com/office/drawing/2014/main" val="20000"/>
                    </a:ext>
                  </a:extLst>
                </a:gridCol>
                <a:gridCol w="2143761">
                  <a:extLst>
                    <a:ext uri="{9D8B030D-6E8A-4147-A177-3AD203B41FA5}">
                      <a16:colId xmlns:a16="http://schemas.microsoft.com/office/drawing/2014/main" val="20001"/>
                    </a:ext>
                  </a:extLst>
                </a:gridCol>
                <a:gridCol w="5026751">
                  <a:extLst>
                    <a:ext uri="{9D8B030D-6E8A-4147-A177-3AD203B41FA5}">
                      <a16:colId xmlns:a16="http://schemas.microsoft.com/office/drawing/2014/main" val="20002"/>
                    </a:ext>
                  </a:extLst>
                </a:gridCol>
              </a:tblGrid>
              <a:tr h="259589">
                <a:tc>
                  <a:txBody>
                    <a:bodyPr/>
                    <a:lstStyle/>
                    <a:p>
                      <a:r>
                        <a:rPr lang="en-US" sz="1000" dirty="0"/>
                        <a:t>Expresses</a:t>
                      </a:r>
                      <a:endParaRPr lang="ru-RU" sz="1000" dirty="0"/>
                    </a:p>
                  </a:txBody>
                  <a:tcPr/>
                </a:tc>
                <a:tc>
                  <a:txBody>
                    <a:bodyPr/>
                    <a:lstStyle/>
                    <a:p>
                      <a:r>
                        <a:rPr lang="en-US" sz="1000" dirty="0"/>
                        <a:t>Phrases</a:t>
                      </a:r>
                      <a:endParaRPr lang="ru-RU" sz="1000" dirty="0"/>
                    </a:p>
                  </a:txBody>
                  <a:tcPr/>
                </a:tc>
                <a:tc>
                  <a:txBody>
                    <a:bodyPr/>
                    <a:lstStyle/>
                    <a:p>
                      <a:r>
                        <a:rPr lang="en-US" sz="1000" dirty="0"/>
                        <a:t>Examples</a:t>
                      </a:r>
                      <a:endParaRPr lang="ru-RU" sz="1000" dirty="0"/>
                    </a:p>
                  </a:txBody>
                  <a:tcPr/>
                </a:tc>
                <a:extLst>
                  <a:ext uri="{0D108BD9-81ED-4DB2-BD59-A6C34878D82A}">
                    <a16:rowId xmlns:a16="http://schemas.microsoft.com/office/drawing/2014/main" val="10000"/>
                  </a:ext>
                </a:extLst>
              </a:tr>
              <a:tr h="1070805">
                <a:tc>
                  <a:txBody>
                    <a:bodyPr/>
                    <a:lstStyle/>
                    <a:p>
                      <a:r>
                        <a:rPr lang="en-US" sz="1000" dirty="0"/>
                        <a:t>Purpose</a:t>
                      </a:r>
                      <a:endParaRPr lang="ru-RU" sz="1000" dirty="0"/>
                    </a:p>
                  </a:txBody>
                  <a:tcPr/>
                </a:tc>
                <a:tc>
                  <a:txBody>
                    <a:bodyPr/>
                    <a:lstStyle/>
                    <a:p>
                      <a:r>
                        <a:rPr lang="en-US" sz="1000" dirty="0"/>
                        <a:t>So (that)</a:t>
                      </a:r>
                    </a:p>
                    <a:p>
                      <a:r>
                        <a:rPr lang="en-US" sz="1000" dirty="0"/>
                        <a:t>So</a:t>
                      </a:r>
                      <a:r>
                        <a:rPr lang="en-US" sz="1000" baseline="0" dirty="0"/>
                        <a:t> as to/ In order to +</a:t>
                      </a:r>
                      <a:r>
                        <a:rPr lang="en-US" sz="1000" baseline="0" dirty="0">
                          <a:solidFill>
                            <a:srgbClr val="7030A0"/>
                          </a:solidFill>
                        </a:rPr>
                        <a:t>infinitive</a:t>
                      </a:r>
                    </a:p>
                    <a:p>
                      <a:r>
                        <a:rPr lang="en-US" sz="1000" baseline="0" dirty="0"/>
                        <a:t>With a view to </a:t>
                      </a:r>
                      <a:r>
                        <a:rPr lang="en-US" sz="1000" baseline="0" dirty="0">
                          <a:solidFill>
                            <a:srgbClr val="7030A0"/>
                          </a:solidFill>
                        </a:rPr>
                        <a:t>+ -ing form</a:t>
                      </a:r>
                    </a:p>
                    <a:p>
                      <a:r>
                        <a:rPr lang="en-US" sz="1000" baseline="0" dirty="0"/>
                        <a:t>Infinitive</a:t>
                      </a:r>
                    </a:p>
                    <a:p>
                      <a:r>
                        <a:rPr lang="en-US" sz="1000" baseline="0" dirty="0"/>
                        <a:t>With the purpose/intention of + </a:t>
                      </a:r>
                      <a:r>
                        <a:rPr lang="en-US" sz="1000" baseline="0" dirty="0">
                          <a:solidFill>
                            <a:srgbClr val="7030A0"/>
                          </a:solidFill>
                        </a:rPr>
                        <a:t>-ing form</a:t>
                      </a:r>
                      <a:endParaRPr lang="ru-RU" sz="1000" dirty="0"/>
                    </a:p>
                  </a:txBody>
                  <a:tcPr/>
                </a:tc>
                <a:tc>
                  <a:txBody>
                    <a:bodyPr/>
                    <a:lstStyle/>
                    <a:p>
                      <a:r>
                        <a:rPr lang="en-US" sz="1000" dirty="0"/>
                        <a:t>He always dresses smartly </a:t>
                      </a:r>
                      <a:r>
                        <a:rPr lang="en-US" sz="1000" dirty="0">
                          <a:solidFill>
                            <a:srgbClr val="0070C0"/>
                          </a:solidFill>
                        </a:rPr>
                        <a:t>so (that)</a:t>
                      </a:r>
                      <a:r>
                        <a:rPr lang="en-US" sz="1000" baseline="0" dirty="0">
                          <a:solidFill>
                            <a:srgbClr val="0070C0"/>
                          </a:solidFill>
                        </a:rPr>
                        <a:t> </a:t>
                      </a:r>
                      <a:r>
                        <a:rPr lang="en-US" sz="1000" baseline="0" dirty="0"/>
                        <a:t>people notice him.</a:t>
                      </a:r>
                    </a:p>
                    <a:p>
                      <a:r>
                        <a:rPr lang="en-US" sz="1000" dirty="0"/>
                        <a:t>Carla came home </a:t>
                      </a:r>
                      <a:r>
                        <a:rPr lang="en-US" sz="1000" dirty="0">
                          <a:solidFill>
                            <a:srgbClr val="0070C0"/>
                          </a:solidFill>
                        </a:rPr>
                        <a:t>so as/ in order not to </a:t>
                      </a:r>
                      <a:r>
                        <a:rPr lang="en-US" sz="1000" dirty="0"/>
                        <a:t>have an argument with her parents.</a:t>
                      </a:r>
                    </a:p>
                    <a:p>
                      <a:r>
                        <a:rPr lang="en-US" sz="1000" dirty="0"/>
                        <a:t>He rented the house </a:t>
                      </a:r>
                      <a:r>
                        <a:rPr lang="en-US" sz="1000" dirty="0">
                          <a:solidFill>
                            <a:srgbClr val="0070C0"/>
                          </a:solidFill>
                        </a:rPr>
                        <a:t>with a view to </a:t>
                      </a:r>
                      <a:r>
                        <a:rPr lang="en-US" sz="1000" dirty="0"/>
                        <a:t>buying it after three years.</a:t>
                      </a:r>
                    </a:p>
                    <a:p>
                      <a:r>
                        <a:rPr lang="en-US" sz="1000" dirty="0"/>
                        <a:t>Dieter</a:t>
                      </a:r>
                      <a:r>
                        <a:rPr lang="en-US" sz="1000" baseline="0" dirty="0"/>
                        <a:t> goes to the gym every day </a:t>
                      </a:r>
                      <a:r>
                        <a:rPr lang="en-US" sz="1000" baseline="0" dirty="0">
                          <a:solidFill>
                            <a:srgbClr val="0070C0"/>
                          </a:solidFill>
                        </a:rPr>
                        <a:t>to keep </a:t>
                      </a:r>
                      <a:r>
                        <a:rPr lang="en-US" sz="1000" baseline="0" dirty="0"/>
                        <a:t>fit.</a:t>
                      </a:r>
                    </a:p>
                    <a:p>
                      <a:r>
                        <a:rPr lang="en-US" sz="1000" dirty="0"/>
                        <a:t>Teresa got up early </a:t>
                      </a:r>
                      <a:r>
                        <a:rPr lang="en-US" sz="1000" dirty="0">
                          <a:solidFill>
                            <a:srgbClr val="0070C0"/>
                          </a:solidFill>
                        </a:rPr>
                        <a:t>with the intention</a:t>
                      </a:r>
                      <a:r>
                        <a:rPr lang="en-US" sz="1000" baseline="0" dirty="0">
                          <a:solidFill>
                            <a:srgbClr val="0070C0"/>
                          </a:solidFill>
                        </a:rPr>
                        <a:t> of </a:t>
                      </a:r>
                      <a:r>
                        <a:rPr lang="en-US" sz="1000" baseline="0" dirty="0"/>
                        <a:t>studying before </a:t>
                      </a:r>
                      <a:r>
                        <a:rPr lang="en-US" sz="1000" baseline="0"/>
                        <a:t>going to </a:t>
                      </a:r>
                      <a:r>
                        <a:rPr lang="en-US" sz="1000" baseline="0" dirty="0"/>
                        <a:t>university.</a:t>
                      </a:r>
                      <a:endParaRPr lang="ru-RU" sz="1000" dirty="0"/>
                    </a:p>
                  </a:txBody>
                  <a:tcPr/>
                </a:tc>
                <a:extLst>
                  <a:ext uri="{0D108BD9-81ED-4DB2-BD59-A6C34878D82A}">
                    <a16:rowId xmlns:a16="http://schemas.microsoft.com/office/drawing/2014/main" val="10001"/>
                  </a:ext>
                </a:extLst>
              </a:tr>
              <a:tr h="1070805">
                <a:tc>
                  <a:txBody>
                    <a:bodyPr/>
                    <a:lstStyle/>
                    <a:p>
                      <a:r>
                        <a:rPr lang="en-US" sz="1000" dirty="0"/>
                        <a:t>Reason</a:t>
                      </a:r>
                      <a:endParaRPr lang="ru-RU"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t>Because/since/as</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t>In case + </a:t>
                      </a:r>
                      <a:r>
                        <a:rPr lang="en-US" sz="1000" baseline="0" dirty="0">
                          <a:solidFill>
                            <a:srgbClr val="7030A0"/>
                          </a:solidFill>
                        </a:rPr>
                        <a:t>present/past tense</a:t>
                      </a:r>
                    </a:p>
                    <a:p>
                      <a:r>
                        <a:rPr lang="en-US" sz="1000" dirty="0"/>
                        <a:t>Otherwise</a:t>
                      </a:r>
                    </a:p>
                    <a:p>
                      <a:r>
                        <a:rPr lang="en-US" sz="1000" dirty="0"/>
                        <a:t>Because of/ due to/ owing to</a:t>
                      </a:r>
                    </a:p>
                    <a:p>
                      <a:r>
                        <a:rPr lang="en-US" sz="1000" dirty="0"/>
                        <a:t>For this reason</a:t>
                      </a:r>
                    </a:p>
                    <a:p>
                      <a:r>
                        <a:rPr lang="en-US" sz="1000" dirty="0"/>
                        <a:t>On</a:t>
                      </a:r>
                      <a:r>
                        <a:rPr lang="en-US" sz="1000" baseline="0" dirty="0"/>
                        <a:t> the grounds that</a:t>
                      </a:r>
                      <a:endParaRPr lang="ru-RU" sz="1000" dirty="0"/>
                    </a:p>
                  </a:txBody>
                  <a:tcPr/>
                </a:tc>
                <a:tc>
                  <a:txBody>
                    <a:bodyPr/>
                    <a:lstStyle/>
                    <a:p>
                      <a:r>
                        <a:rPr lang="en-US" sz="1000" dirty="0">
                          <a:solidFill>
                            <a:srgbClr val="0070C0"/>
                          </a:solidFill>
                        </a:rPr>
                        <a:t>Because/ Since/ As </a:t>
                      </a:r>
                      <a:r>
                        <a:rPr lang="en-US" sz="1000" dirty="0"/>
                        <a:t>he was feeling ill, he spent the day in bad.</a:t>
                      </a:r>
                    </a:p>
                    <a:p>
                      <a:r>
                        <a:rPr lang="en-US" sz="1000" baseline="0" dirty="0"/>
                        <a:t> Take your mobile with you </a:t>
                      </a:r>
                      <a:r>
                        <a:rPr lang="en-US" sz="1000" baseline="0" dirty="0">
                          <a:solidFill>
                            <a:srgbClr val="0070C0"/>
                          </a:solidFill>
                        </a:rPr>
                        <a:t>in case </a:t>
                      </a:r>
                      <a:r>
                        <a:rPr lang="en-US" sz="1000" baseline="0" dirty="0"/>
                        <a:t>you need to call me.</a:t>
                      </a:r>
                    </a:p>
                    <a:p>
                      <a:r>
                        <a:rPr lang="en-US" sz="1000" baseline="0" dirty="0"/>
                        <a:t>Sandy always writes things down </a:t>
                      </a:r>
                      <a:r>
                        <a:rPr lang="en-US" sz="1000" baseline="0" dirty="0">
                          <a:solidFill>
                            <a:srgbClr val="0070C0"/>
                          </a:solidFill>
                        </a:rPr>
                        <a:t>otherwise</a:t>
                      </a:r>
                      <a:r>
                        <a:rPr lang="en-US" sz="1000" baseline="0" dirty="0"/>
                        <a:t> (= because if she doesn’t) she forgets them.</a:t>
                      </a:r>
                    </a:p>
                    <a:p>
                      <a:r>
                        <a:rPr lang="en-US" sz="1000" baseline="0" dirty="0"/>
                        <a:t>All flights have been cancelled </a:t>
                      </a:r>
                      <a:r>
                        <a:rPr lang="en-US" sz="1000" baseline="0" dirty="0">
                          <a:solidFill>
                            <a:srgbClr val="0070C0"/>
                          </a:solidFill>
                        </a:rPr>
                        <a:t>because of/ due to/ owing to </a:t>
                      </a:r>
                      <a:r>
                        <a:rPr lang="en-US" sz="1000" baseline="0" dirty="0"/>
                        <a:t>the bad weather.</a:t>
                      </a:r>
                    </a:p>
                    <a:p>
                      <a:r>
                        <a:rPr lang="en-US" sz="1000" baseline="0" dirty="0"/>
                        <a:t>Someone called me unexpectedly. </a:t>
                      </a:r>
                      <a:r>
                        <a:rPr lang="en-US" sz="1000" baseline="0" dirty="0">
                          <a:solidFill>
                            <a:srgbClr val="0070C0"/>
                          </a:solidFill>
                        </a:rPr>
                        <a:t>For this reason </a:t>
                      </a:r>
                      <a:r>
                        <a:rPr lang="en-US" sz="1000" baseline="0" dirty="0"/>
                        <a:t>I was late for the meeting.</a:t>
                      </a:r>
                      <a:endParaRPr lang="en-US" sz="1000" dirty="0"/>
                    </a:p>
                    <a:p>
                      <a:r>
                        <a:rPr lang="en-US" sz="1000" dirty="0"/>
                        <a:t>We oppose the bill, </a:t>
                      </a:r>
                      <a:r>
                        <a:rPr lang="en-US" sz="1000" dirty="0">
                          <a:solidFill>
                            <a:srgbClr val="0070C0"/>
                          </a:solidFill>
                        </a:rPr>
                        <a:t>on the grounds that </a:t>
                      </a:r>
                      <a:r>
                        <a:rPr lang="en-US" sz="1000" dirty="0"/>
                        <a:t>it discriminates against women.</a:t>
                      </a:r>
                      <a:endParaRPr lang="ru-RU" sz="1000" dirty="0"/>
                    </a:p>
                  </a:txBody>
                  <a:tcPr/>
                </a:tc>
                <a:extLst>
                  <a:ext uri="{0D108BD9-81ED-4DB2-BD59-A6C34878D82A}">
                    <a16:rowId xmlns:a16="http://schemas.microsoft.com/office/drawing/2014/main" val="10002"/>
                  </a:ext>
                </a:extLst>
              </a:tr>
              <a:tr h="945090">
                <a:tc>
                  <a:txBody>
                    <a:bodyPr/>
                    <a:lstStyle/>
                    <a:p>
                      <a:r>
                        <a:rPr lang="en-US" sz="1000" dirty="0"/>
                        <a:t>Result</a:t>
                      </a:r>
                      <a:endParaRPr lang="ru-RU" sz="1000" dirty="0"/>
                    </a:p>
                  </a:txBody>
                  <a:tcPr/>
                </a:tc>
                <a:tc>
                  <a:txBody>
                    <a:bodyPr/>
                    <a:lstStyle/>
                    <a:p>
                      <a:r>
                        <a:rPr lang="en-US" sz="1000" dirty="0"/>
                        <a:t>Consequently/</a:t>
                      </a:r>
                      <a:r>
                        <a:rPr lang="en-US" sz="1000" baseline="0" dirty="0"/>
                        <a:t> as a result/ as a consequence/ therefore</a:t>
                      </a:r>
                    </a:p>
                    <a:p>
                      <a:r>
                        <a:rPr lang="en-US" sz="1000" baseline="0" dirty="0"/>
                        <a:t>So</a:t>
                      </a:r>
                    </a:p>
                    <a:p>
                      <a:r>
                        <a:rPr lang="en-US" sz="1000" baseline="0" dirty="0"/>
                        <a:t>So/such … that</a:t>
                      </a:r>
                    </a:p>
                    <a:p>
                      <a:endParaRPr lang="ru-RU" sz="1000" dirty="0"/>
                    </a:p>
                  </a:txBody>
                  <a:tcPr/>
                </a:tc>
                <a:tc>
                  <a:txBody>
                    <a:bodyPr/>
                    <a:lstStyle/>
                    <a:p>
                      <a:r>
                        <a:rPr lang="en-US" sz="1000" baseline="0" dirty="0"/>
                        <a:t>Ranjit injured himself in the training yesterday. </a:t>
                      </a:r>
                      <a:r>
                        <a:rPr lang="en-US" sz="1000" baseline="0" dirty="0">
                          <a:solidFill>
                            <a:srgbClr val="0070C0"/>
                          </a:solidFill>
                        </a:rPr>
                        <a:t>As</a:t>
                      </a:r>
                      <a:r>
                        <a:rPr lang="en-US" sz="1000" baseline="0" dirty="0"/>
                        <a:t> </a:t>
                      </a:r>
                      <a:r>
                        <a:rPr lang="en-US" sz="1000" baseline="0" dirty="0">
                          <a:solidFill>
                            <a:srgbClr val="0070C0"/>
                          </a:solidFill>
                        </a:rPr>
                        <a:t>a</a:t>
                      </a:r>
                      <a:r>
                        <a:rPr lang="en-US" sz="1000" baseline="0" dirty="0"/>
                        <a:t> </a:t>
                      </a:r>
                      <a:r>
                        <a:rPr lang="en-US" sz="1000" baseline="0" dirty="0">
                          <a:solidFill>
                            <a:srgbClr val="0070C0"/>
                          </a:solidFill>
                        </a:rPr>
                        <a:t>result/</a:t>
                      </a:r>
                      <a:r>
                        <a:rPr lang="en-US" sz="1000" baseline="0" dirty="0"/>
                        <a:t> </a:t>
                      </a:r>
                      <a:r>
                        <a:rPr lang="en-US" sz="1000" baseline="0" dirty="0">
                          <a:solidFill>
                            <a:srgbClr val="0070C0"/>
                          </a:solidFill>
                        </a:rPr>
                        <a:t>As</a:t>
                      </a:r>
                      <a:r>
                        <a:rPr lang="en-US" sz="1000" baseline="0" dirty="0"/>
                        <a:t> </a:t>
                      </a:r>
                      <a:r>
                        <a:rPr lang="en-US" sz="1000" baseline="0" dirty="0">
                          <a:solidFill>
                            <a:srgbClr val="0070C0"/>
                          </a:solidFill>
                        </a:rPr>
                        <a:t>a</a:t>
                      </a:r>
                      <a:r>
                        <a:rPr lang="en-US" sz="1000" baseline="0" dirty="0"/>
                        <a:t> </a:t>
                      </a:r>
                      <a:r>
                        <a:rPr lang="en-US" sz="1000" baseline="0" dirty="0">
                          <a:solidFill>
                            <a:srgbClr val="0070C0"/>
                          </a:solidFill>
                        </a:rPr>
                        <a:t>consequence</a:t>
                      </a:r>
                      <a:r>
                        <a:rPr lang="en-US" sz="1000" baseline="0" dirty="0"/>
                        <a:t> </a:t>
                      </a:r>
                      <a:r>
                        <a:rPr lang="en-US" sz="1000" baseline="0" dirty="0">
                          <a:solidFill>
                            <a:srgbClr val="0070C0"/>
                          </a:solidFill>
                        </a:rPr>
                        <a:t>/</a:t>
                      </a:r>
                      <a:r>
                        <a:rPr lang="en-US" sz="1000" baseline="0" dirty="0"/>
                        <a:t> </a:t>
                      </a:r>
                      <a:r>
                        <a:rPr lang="en-US" sz="1000" baseline="0" dirty="0">
                          <a:solidFill>
                            <a:srgbClr val="0070C0"/>
                          </a:solidFill>
                        </a:rPr>
                        <a:t>Therefore/</a:t>
                      </a:r>
                      <a:r>
                        <a:rPr lang="en-US" sz="1000" baseline="0" dirty="0"/>
                        <a:t> </a:t>
                      </a:r>
                      <a:r>
                        <a:rPr lang="en-US" sz="1000" baseline="0" dirty="0">
                          <a:solidFill>
                            <a:srgbClr val="0070C0"/>
                          </a:solidFill>
                        </a:rPr>
                        <a:t>Consequently</a:t>
                      </a:r>
                      <a:r>
                        <a:rPr lang="en-US" sz="1000" baseline="0" dirty="0"/>
                        <a:t>, he won’t be  taking part in the match today.</a:t>
                      </a:r>
                    </a:p>
                    <a:p>
                      <a:r>
                        <a:rPr lang="en-US" sz="1000" dirty="0"/>
                        <a:t>Keiko</a:t>
                      </a:r>
                      <a:r>
                        <a:rPr lang="en-US" sz="1000" baseline="0" dirty="0"/>
                        <a:t> didn’t write a very good letter of application, </a:t>
                      </a:r>
                      <a:r>
                        <a:rPr lang="en-US" sz="1000" baseline="0" dirty="0">
                          <a:solidFill>
                            <a:srgbClr val="0070C0"/>
                          </a:solidFill>
                        </a:rPr>
                        <a:t>so</a:t>
                      </a:r>
                      <a:r>
                        <a:rPr lang="en-US" sz="1000" baseline="0" dirty="0"/>
                        <a:t> she was rejected.</a:t>
                      </a:r>
                    </a:p>
                    <a:p>
                      <a:r>
                        <a:rPr lang="en-US" sz="1000" baseline="0" dirty="0"/>
                        <a:t>There are </a:t>
                      </a:r>
                      <a:r>
                        <a:rPr lang="en-US" sz="1000" baseline="0" dirty="0">
                          <a:solidFill>
                            <a:srgbClr val="0070C0"/>
                          </a:solidFill>
                        </a:rPr>
                        <a:t>so (such) </a:t>
                      </a:r>
                      <a:r>
                        <a:rPr lang="en-US" sz="1000" baseline="0" dirty="0">
                          <a:solidFill>
                            <a:srgbClr val="7030A0"/>
                          </a:solidFill>
                        </a:rPr>
                        <a:t>many (a lot of) </a:t>
                      </a:r>
                      <a:r>
                        <a:rPr lang="en-US" sz="1000" baseline="0" dirty="0"/>
                        <a:t> cars in the city </a:t>
                      </a:r>
                      <a:r>
                        <a:rPr lang="en-US" sz="1000" baseline="0" dirty="0">
                          <a:solidFill>
                            <a:srgbClr val="0070C0"/>
                          </a:solidFill>
                        </a:rPr>
                        <a:t>that</a:t>
                      </a:r>
                      <a:r>
                        <a:rPr lang="en-US" sz="1000" baseline="0" dirty="0"/>
                        <a:t> the pollution levels are rising at an alarming rate.</a:t>
                      </a:r>
                      <a:endParaRPr lang="ru-RU" sz="1000" dirty="0"/>
                    </a:p>
                  </a:txBody>
                  <a:tcPr/>
                </a:tc>
                <a:extLst>
                  <a:ext uri="{0D108BD9-81ED-4DB2-BD59-A6C34878D82A}">
                    <a16:rowId xmlns:a16="http://schemas.microsoft.com/office/drawing/2014/main" val="10003"/>
                  </a:ext>
                </a:extLst>
              </a:tr>
              <a:tr h="2368751">
                <a:tc>
                  <a:txBody>
                    <a:bodyPr/>
                    <a:lstStyle/>
                    <a:p>
                      <a:r>
                        <a:rPr lang="en-US" sz="1000" dirty="0"/>
                        <a:t>Cause and effect</a:t>
                      </a:r>
                      <a:endParaRPr lang="ru-RU" sz="1000" dirty="0"/>
                    </a:p>
                  </a:txBody>
                  <a:tcPr/>
                </a:tc>
                <a:tc>
                  <a:txBody>
                    <a:bodyPr/>
                    <a:lstStyle/>
                    <a:p>
                      <a:pPr>
                        <a:buFont typeface="Arial" pitchFamily="34" charset="0"/>
                        <a:buChar char="•"/>
                      </a:pPr>
                      <a:r>
                        <a:rPr lang="en-US" sz="1000" dirty="0"/>
                        <a:t>Verbs and verb phrases</a:t>
                      </a:r>
                      <a:r>
                        <a:rPr lang="en-US" sz="1000" baseline="0" dirty="0"/>
                        <a:t> (to introduce </a:t>
                      </a:r>
                      <a:r>
                        <a:rPr lang="en-US" sz="1000" b="1" baseline="0" dirty="0"/>
                        <a:t>effect</a:t>
                      </a:r>
                      <a:r>
                        <a:rPr lang="en-US" sz="1000" baseline="0" dirty="0"/>
                        <a:t>): lie behind, bring about, generate, give rise to, lead to, produce, result in.</a:t>
                      </a:r>
                    </a:p>
                    <a:p>
                      <a:pPr>
                        <a:buFont typeface="Arial" pitchFamily="34" charset="0"/>
                        <a:buChar char="•"/>
                      </a:pPr>
                      <a:r>
                        <a:rPr lang="en-US" sz="1000" dirty="0"/>
                        <a:t>Verbs used </a:t>
                      </a:r>
                      <a:r>
                        <a:rPr lang="en-US" sz="1000" baseline="0" dirty="0"/>
                        <a:t>to introduce </a:t>
                      </a:r>
                      <a:r>
                        <a:rPr lang="en-US" sz="1000" b="1" baseline="0" dirty="0"/>
                        <a:t>cause</a:t>
                      </a:r>
                      <a:r>
                        <a:rPr lang="en-US" sz="1000" baseline="0" dirty="0"/>
                        <a:t>: arise from, be based on, come from, stem from.</a:t>
                      </a:r>
                    </a:p>
                    <a:p>
                      <a:pPr>
                        <a:buFont typeface="Arial" pitchFamily="34" charset="0"/>
                        <a:buChar char="•"/>
                      </a:pPr>
                      <a:r>
                        <a:rPr lang="en-US" sz="1000" baseline="0" dirty="0"/>
                        <a:t>Conjunctions and adverbs: because, consequently, so , therefore.</a:t>
                      </a:r>
                    </a:p>
                    <a:p>
                      <a:pPr>
                        <a:buFont typeface="Arial" pitchFamily="34" charset="0"/>
                        <a:buChar char="•"/>
                      </a:pPr>
                      <a:r>
                        <a:rPr lang="en-US" sz="1000" dirty="0"/>
                        <a:t>Prepositions: because of, due to, for, owing to.</a:t>
                      </a:r>
                    </a:p>
                    <a:p>
                      <a:pPr>
                        <a:buFont typeface="Arial" pitchFamily="34" charset="0"/>
                        <a:buChar char="•"/>
                      </a:pPr>
                      <a:r>
                        <a:rPr lang="en-US" sz="1000" dirty="0"/>
                        <a:t>Nouns and noun phrases: aim, basis, consequence, explanation, motive, outcome, purpose, reason, result.</a:t>
                      </a:r>
                      <a:endParaRPr lang="ru-RU" sz="1000" dirty="0"/>
                    </a:p>
                  </a:txBody>
                  <a:tcPr/>
                </a:tc>
                <a:tc>
                  <a:txBody>
                    <a:bodyPr/>
                    <a:lstStyle/>
                    <a:p>
                      <a:r>
                        <a:rPr lang="en-US" sz="1000" dirty="0"/>
                        <a:t>Summer clubs for school students</a:t>
                      </a:r>
                      <a:r>
                        <a:rPr lang="en-US" sz="1000" baseline="0" dirty="0"/>
                        <a:t> in the UK </a:t>
                      </a:r>
                      <a:r>
                        <a:rPr lang="en-US" sz="1000" baseline="0" dirty="0">
                          <a:solidFill>
                            <a:srgbClr val="0070C0"/>
                          </a:solidFill>
                        </a:rPr>
                        <a:t>have led to </a:t>
                      </a:r>
                      <a:r>
                        <a:rPr lang="en-US" sz="1000" baseline="0" dirty="0"/>
                        <a:t>a decrease in the crime rate. A poor diet will </a:t>
                      </a:r>
                      <a:r>
                        <a:rPr lang="en-US" sz="1000" baseline="0" dirty="0">
                          <a:solidFill>
                            <a:srgbClr val="0070C0"/>
                          </a:solidFill>
                        </a:rPr>
                        <a:t>result in </a:t>
                      </a:r>
                      <a:r>
                        <a:rPr lang="en-US" sz="1000" baseline="0" dirty="0"/>
                        <a:t>health problems.</a:t>
                      </a:r>
                    </a:p>
                    <a:p>
                      <a:endParaRPr lang="en-US" sz="1000" dirty="0"/>
                    </a:p>
                    <a:p>
                      <a:endParaRPr lang="en-US" sz="10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t>The success of the company </a:t>
                      </a:r>
                      <a:r>
                        <a:rPr lang="en-US" sz="1000" baseline="0" dirty="0">
                          <a:solidFill>
                            <a:srgbClr val="0070C0"/>
                          </a:solidFill>
                        </a:rPr>
                        <a:t>is based on </a:t>
                      </a:r>
                      <a:r>
                        <a:rPr lang="en-US" sz="1000" baseline="0" dirty="0"/>
                        <a:t>the employees’ hard work and enthusiasm.</a:t>
                      </a:r>
                    </a:p>
                    <a:p>
                      <a:endParaRPr lang="en-US" sz="1000" dirty="0"/>
                    </a:p>
                    <a:p>
                      <a:endParaRPr lang="en-US" sz="1000" dirty="0"/>
                    </a:p>
                    <a:p>
                      <a:r>
                        <a:rPr lang="en-US" sz="1000" dirty="0"/>
                        <a:t>He is ambitious, </a:t>
                      </a:r>
                      <a:r>
                        <a:rPr lang="en-US" sz="1000" dirty="0">
                          <a:solidFill>
                            <a:srgbClr val="0070C0"/>
                          </a:solidFill>
                        </a:rPr>
                        <a:t>so</a:t>
                      </a:r>
                      <a:r>
                        <a:rPr lang="en-US" sz="1000" dirty="0"/>
                        <a:t> he doesn’t mind staying late at work</a:t>
                      </a:r>
                      <a:r>
                        <a:rPr lang="en-US" sz="1000" baseline="0" dirty="0"/>
                        <a:t> most evenings.</a:t>
                      </a:r>
                    </a:p>
                    <a:p>
                      <a:endParaRPr lang="en-US" sz="1000" baseline="0" dirty="0"/>
                    </a:p>
                    <a:p>
                      <a:r>
                        <a:rPr lang="en-US" sz="1000" dirty="0"/>
                        <a:t>I couldn’t sleep </a:t>
                      </a:r>
                      <a:r>
                        <a:rPr lang="en-US" sz="1000" dirty="0">
                          <a:solidFill>
                            <a:srgbClr val="0070C0"/>
                          </a:solidFill>
                        </a:rPr>
                        <a:t>for</a:t>
                      </a:r>
                      <a:r>
                        <a:rPr lang="en-US" sz="1000" dirty="0"/>
                        <a:t> worrying. Rosie got the job </a:t>
                      </a:r>
                      <a:r>
                        <a:rPr lang="en-US" sz="1000" dirty="0">
                          <a:solidFill>
                            <a:srgbClr val="0070C0"/>
                          </a:solidFill>
                        </a:rPr>
                        <a:t>because of</a:t>
                      </a:r>
                      <a:r>
                        <a:rPr lang="en-US" sz="1000" dirty="0"/>
                        <a:t> her pleasant manner.</a:t>
                      </a:r>
                    </a:p>
                    <a:p>
                      <a:endParaRPr lang="en-US" sz="1000" dirty="0"/>
                    </a:p>
                    <a:p>
                      <a:r>
                        <a:rPr lang="en-US" sz="1000" dirty="0">
                          <a:solidFill>
                            <a:srgbClr val="0070C0"/>
                          </a:solidFill>
                        </a:rPr>
                        <a:t>The</a:t>
                      </a:r>
                      <a:r>
                        <a:rPr lang="en-US" sz="1000" dirty="0"/>
                        <a:t> </a:t>
                      </a:r>
                      <a:r>
                        <a:rPr lang="en-US" sz="1000" dirty="0">
                          <a:solidFill>
                            <a:srgbClr val="0070C0"/>
                          </a:solidFill>
                        </a:rPr>
                        <a:t>aim</a:t>
                      </a:r>
                      <a:r>
                        <a:rPr lang="en-US" sz="1000" dirty="0"/>
                        <a:t> of the programme was to give students work experience. His laziness is </a:t>
                      </a:r>
                      <a:r>
                        <a:rPr lang="en-US" sz="1000" dirty="0">
                          <a:solidFill>
                            <a:srgbClr val="0070C0"/>
                          </a:solidFill>
                        </a:rPr>
                        <a:t>the reason why</a:t>
                      </a:r>
                      <a:r>
                        <a:rPr lang="en-US" sz="1000" dirty="0"/>
                        <a:t> he is not as successful as he could be.</a:t>
                      </a:r>
                    </a:p>
                    <a:p>
                      <a:endParaRPr lang="ru-RU" sz="10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91763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643998" cy="6357982"/>
          </a:xfrm>
        </p:spPr>
        <p:txBody>
          <a:bodyPr>
            <a:noAutofit/>
          </a:bodyPr>
          <a:lstStyle/>
          <a:p>
            <a:pPr>
              <a:buNone/>
            </a:pPr>
            <a:r>
              <a:rPr lang="en-US" sz="1000" b="1" dirty="0">
                <a:latin typeface="Arial" pitchFamily="34" charset="0"/>
                <a:cs typeface="Arial" pitchFamily="34" charset="0"/>
              </a:rPr>
              <a:t>Ex. 5 a) Match the beginnings of the following sentences (1-8) with their endings (a-h).</a:t>
            </a:r>
          </a:p>
          <a:p>
            <a:pPr marL="514350" indent="-514350">
              <a:buNone/>
            </a:pPr>
            <a:r>
              <a:rPr lang="en-US" sz="1000" b="1" dirty="0">
                <a:latin typeface="Arial" pitchFamily="34" charset="0"/>
                <a:cs typeface="Arial" pitchFamily="34" charset="0"/>
              </a:rPr>
              <a:t>1</a:t>
            </a:r>
            <a:r>
              <a:rPr lang="en-US" sz="1000" dirty="0">
                <a:latin typeface="Arial" pitchFamily="34" charset="0"/>
                <a:cs typeface="Arial" pitchFamily="34" charset="0"/>
              </a:rPr>
              <a:t>. I thought I should pick the language up  while I was there, </a:t>
            </a:r>
            <a:r>
              <a:rPr lang="en-US" sz="1000" b="1" dirty="0">
                <a:latin typeface="Arial" pitchFamily="34" charset="0"/>
                <a:cs typeface="Arial" pitchFamily="34" charset="0"/>
              </a:rPr>
              <a:t>so</a:t>
            </a:r>
          </a:p>
          <a:p>
            <a:pPr marL="514350" indent="-514350">
              <a:buNone/>
            </a:pPr>
            <a:r>
              <a:rPr lang="en-US" sz="1000" b="1" dirty="0">
                <a:latin typeface="Arial" pitchFamily="34" charset="0"/>
                <a:cs typeface="Arial" pitchFamily="34" charset="0"/>
              </a:rPr>
              <a:t>2</a:t>
            </a:r>
            <a:r>
              <a:rPr lang="en-US" sz="1000" dirty="0">
                <a:latin typeface="Arial" pitchFamily="34" charset="0"/>
                <a:cs typeface="Arial" pitchFamily="34" charset="0"/>
              </a:rPr>
              <a:t>. It might be better to set up a simulation of the job in question </a:t>
            </a:r>
            <a:r>
              <a:rPr lang="en-US" sz="1000" b="1" dirty="0">
                <a:latin typeface="Arial" pitchFamily="34" charset="0"/>
                <a:cs typeface="Arial" pitchFamily="34" charset="0"/>
              </a:rPr>
              <a:t>so as </a:t>
            </a:r>
          </a:p>
          <a:p>
            <a:pPr marL="514350" indent="-514350">
              <a:buNone/>
            </a:pPr>
            <a:r>
              <a:rPr lang="en-US" sz="1000" b="1" dirty="0">
                <a:latin typeface="Arial" pitchFamily="34" charset="0"/>
                <a:cs typeface="Arial" pitchFamily="34" charset="0"/>
              </a:rPr>
              <a:t>3</a:t>
            </a:r>
            <a:r>
              <a:rPr lang="en-US" sz="1000" dirty="0">
                <a:latin typeface="Arial" pitchFamily="34" charset="0"/>
                <a:cs typeface="Arial" pitchFamily="34" charset="0"/>
              </a:rPr>
              <a:t>. The candidate often lacks the sort of cultural background that would stand them in good stead (</a:t>
            </a:r>
            <a:r>
              <a:rPr lang="ru-RU" sz="1000" dirty="0">
                <a:latin typeface="Arial" pitchFamily="34" charset="0"/>
                <a:cs typeface="Arial" pitchFamily="34" charset="0"/>
              </a:rPr>
              <a:t>оказаться полезным, сослужить службу) </a:t>
            </a:r>
            <a:r>
              <a:rPr lang="en-US" sz="1000" dirty="0">
                <a:latin typeface="Arial" pitchFamily="34" charset="0"/>
                <a:cs typeface="Arial" pitchFamily="34" charset="0"/>
              </a:rPr>
              <a:t> in these situations </a:t>
            </a:r>
            <a:r>
              <a:rPr lang="en-US" sz="1000" b="1" dirty="0">
                <a:latin typeface="Arial" pitchFamily="34" charset="0"/>
                <a:cs typeface="Arial" pitchFamily="34" charset="0"/>
              </a:rPr>
              <a:t>with the result that</a:t>
            </a:r>
          </a:p>
          <a:p>
            <a:pPr marL="514350" indent="-514350">
              <a:buNone/>
            </a:pPr>
            <a:r>
              <a:rPr lang="en-US" sz="1000" b="1" dirty="0">
                <a:latin typeface="Arial" pitchFamily="34" charset="0"/>
                <a:cs typeface="Arial" pitchFamily="34" charset="0"/>
              </a:rPr>
              <a:t>4</a:t>
            </a:r>
            <a:r>
              <a:rPr lang="en-US" sz="1000" dirty="0">
                <a:latin typeface="Arial" pitchFamily="34" charset="0"/>
                <a:cs typeface="Arial" pitchFamily="34" charset="0"/>
              </a:rPr>
              <a:t>. They used to give us dictations in class </a:t>
            </a:r>
            <a:r>
              <a:rPr lang="en-US" sz="1000" b="1" dirty="0">
                <a:latin typeface="Arial" pitchFamily="34" charset="0"/>
                <a:cs typeface="Arial" pitchFamily="34" charset="0"/>
              </a:rPr>
              <a:t>to make </a:t>
            </a:r>
            <a:r>
              <a:rPr lang="en-US" sz="1000" dirty="0">
                <a:latin typeface="Arial" pitchFamily="34" charset="0"/>
                <a:cs typeface="Arial" pitchFamily="34" charset="0"/>
              </a:rPr>
              <a:t>sure </a:t>
            </a:r>
          </a:p>
          <a:p>
            <a:pPr marL="514350" indent="-514350">
              <a:buNone/>
            </a:pPr>
            <a:r>
              <a:rPr lang="en-US" sz="1000" b="1" dirty="0">
                <a:latin typeface="Arial" pitchFamily="34" charset="0"/>
                <a:cs typeface="Arial" pitchFamily="34" charset="0"/>
              </a:rPr>
              <a:t>5</a:t>
            </a:r>
            <a:r>
              <a:rPr lang="en-US" sz="1000" dirty="0">
                <a:latin typeface="Arial" pitchFamily="34" charset="0"/>
                <a:cs typeface="Arial" pitchFamily="34" charset="0"/>
              </a:rPr>
              <a:t>. I always write new vocabulary down in my notebook </a:t>
            </a:r>
            <a:r>
              <a:rPr lang="en-US" sz="1000" b="1" dirty="0">
                <a:latin typeface="Arial" pitchFamily="34" charset="0"/>
                <a:cs typeface="Arial" pitchFamily="34" charset="0"/>
              </a:rPr>
              <a:t>in case </a:t>
            </a:r>
          </a:p>
          <a:p>
            <a:pPr marL="514350" indent="-514350">
              <a:buNone/>
            </a:pPr>
            <a:r>
              <a:rPr lang="en-US" sz="1000" b="1" dirty="0">
                <a:latin typeface="Arial" pitchFamily="34" charset="0"/>
                <a:cs typeface="Arial" pitchFamily="34" charset="0"/>
              </a:rPr>
              <a:t>6</a:t>
            </a:r>
            <a:r>
              <a:rPr lang="en-US" sz="1000" dirty="0">
                <a:latin typeface="Arial" pitchFamily="34" charset="0"/>
                <a:cs typeface="Arial" pitchFamily="34" charset="0"/>
              </a:rPr>
              <a:t>. Pavla is studying languages at university </a:t>
            </a:r>
            <a:r>
              <a:rPr lang="en-US" sz="1000" b="1" dirty="0">
                <a:latin typeface="Arial" pitchFamily="34" charset="0"/>
                <a:cs typeface="Arial" pitchFamily="34" charset="0"/>
              </a:rPr>
              <a:t>with the intension of</a:t>
            </a:r>
          </a:p>
          <a:p>
            <a:pPr marL="514350" indent="-514350">
              <a:buNone/>
            </a:pPr>
            <a:r>
              <a:rPr lang="en-US" sz="1000" b="1" dirty="0">
                <a:latin typeface="Arial" pitchFamily="34" charset="0"/>
                <a:cs typeface="Arial" pitchFamily="34" charset="0"/>
              </a:rPr>
              <a:t>7</a:t>
            </a:r>
            <a:r>
              <a:rPr lang="en-US" sz="1000" dirty="0">
                <a:latin typeface="Arial" pitchFamily="34" charset="0"/>
                <a:cs typeface="Arial" pitchFamily="34" charset="0"/>
              </a:rPr>
              <a:t>. We found the lecturer difficult to hear </a:t>
            </a:r>
            <a:r>
              <a:rPr lang="en-US" sz="1000" b="1" dirty="0">
                <a:latin typeface="Arial" pitchFamily="34" charset="0"/>
                <a:cs typeface="Arial" pitchFamily="34" charset="0"/>
              </a:rPr>
              <a:t>due to </a:t>
            </a:r>
          </a:p>
          <a:p>
            <a:pPr marL="514350" indent="-514350">
              <a:buNone/>
            </a:pPr>
            <a:r>
              <a:rPr lang="en-US" sz="1000" b="1" dirty="0">
                <a:latin typeface="Arial" pitchFamily="34" charset="0"/>
                <a:cs typeface="Arial" pitchFamily="34" charset="0"/>
              </a:rPr>
              <a:t>8</a:t>
            </a:r>
            <a:r>
              <a:rPr lang="en-US" sz="1000" dirty="0">
                <a:latin typeface="Arial" pitchFamily="34" charset="0"/>
                <a:cs typeface="Arial" pitchFamily="34" charset="0"/>
              </a:rPr>
              <a:t>. You’ll need to use a microphone, </a:t>
            </a:r>
            <a:r>
              <a:rPr lang="en-US" sz="1000" b="1" dirty="0">
                <a:latin typeface="Arial" pitchFamily="34" charset="0"/>
                <a:cs typeface="Arial" pitchFamily="34" charset="0"/>
              </a:rPr>
              <a:t>otherwise</a:t>
            </a:r>
          </a:p>
          <a:p>
            <a:pPr marL="514350" indent="-514350">
              <a:buNone/>
            </a:pPr>
            <a:r>
              <a:rPr lang="en-US" sz="1000" b="1" dirty="0">
                <a:latin typeface="Arial" pitchFamily="34" charset="0"/>
                <a:cs typeface="Arial" pitchFamily="34" charset="0"/>
              </a:rPr>
              <a:t>a</a:t>
            </a:r>
            <a:r>
              <a:rPr lang="en-US" sz="1000" dirty="0">
                <a:latin typeface="Arial" pitchFamily="34" charset="0"/>
                <a:cs typeface="Arial" pitchFamily="34" charset="0"/>
              </a:rPr>
              <a:t> eventually working as an interpreter.</a:t>
            </a:r>
          </a:p>
          <a:p>
            <a:pPr marL="514350" indent="-514350">
              <a:buNone/>
            </a:pPr>
            <a:r>
              <a:rPr lang="en-US" sz="1000" b="1" dirty="0">
                <a:latin typeface="Arial" pitchFamily="34" charset="0"/>
                <a:cs typeface="Arial" pitchFamily="34" charset="0"/>
              </a:rPr>
              <a:t>b</a:t>
            </a:r>
            <a:r>
              <a:rPr lang="en-US" sz="1000" dirty="0">
                <a:latin typeface="Arial" pitchFamily="34" charset="0"/>
                <a:cs typeface="Arial" pitchFamily="34" charset="0"/>
              </a:rPr>
              <a:t> I forget it.</a:t>
            </a:r>
          </a:p>
          <a:p>
            <a:pPr marL="514350" indent="-514350">
              <a:buNone/>
            </a:pPr>
            <a:r>
              <a:rPr lang="en-US" sz="1000" b="1" dirty="0">
                <a:latin typeface="Arial" pitchFamily="34" charset="0"/>
                <a:cs typeface="Arial" pitchFamily="34" charset="0"/>
              </a:rPr>
              <a:t>c</a:t>
            </a:r>
            <a:r>
              <a:rPr lang="en-US" sz="1000" dirty="0">
                <a:latin typeface="Arial" pitchFamily="34" charset="0"/>
                <a:cs typeface="Arial" pitchFamily="34" charset="0"/>
              </a:rPr>
              <a:t> I immersed myself in the neighbourhood.</a:t>
            </a:r>
          </a:p>
          <a:p>
            <a:pPr marL="514350" indent="-514350">
              <a:buNone/>
            </a:pPr>
            <a:r>
              <a:rPr lang="en-US" sz="1000" b="1" dirty="0">
                <a:latin typeface="Arial" pitchFamily="34" charset="0"/>
                <a:cs typeface="Arial" pitchFamily="34" charset="0"/>
              </a:rPr>
              <a:t>d</a:t>
            </a:r>
            <a:r>
              <a:rPr lang="en-US" sz="1000" dirty="0">
                <a:latin typeface="Arial" pitchFamily="34" charset="0"/>
                <a:cs typeface="Arial" pitchFamily="34" charset="0"/>
              </a:rPr>
              <a:t> the people at the back won’t hear you.</a:t>
            </a:r>
          </a:p>
          <a:p>
            <a:pPr marL="514350" indent="-514350">
              <a:buNone/>
            </a:pPr>
            <a:r>
              <a:rPr lang="en-US" sz="1000" b="1" dirty="0">
                <a:latin typeface="Arial" pitchFamily="34" charset="0"/>
                <a:cs typeface="Arial" pitchFamily="34" charset="0"/>
              </a:rPr>
              <a:t>e</a:t>
            </a:r>
            <a:r>
              <a:rPr lang="en-US" sz="1000" dirty="0">
                <a:latin typeface="Arial" pitchFamily="34" charset="0"/>
                <a:cs typeface="Arial" pitchFamily="34" charset="0"/>
              </a:rPr>
              <a:t> the poor acoustics in the hall.</a:t>
            </a:r>
          </a:p>
          <a:p>
            <a:pPr marL="514350" indent="-514350">
              <a:buNone/>
            </a:pPr>
            <a:r>
              <a:rPr lang="en-US" sz="1000" b="1" dirty="0">
                <a:latin typeface="Arial" pitchFamily="34" charset="0"/>
                <a:cs typeface="Arial" pitchFamily="34" charset="0"/>
              </a:rPr>
              <a:t>f</a:t>
            </a:r>
            <a:r>
              <a:rPr lang="en-US" sz="1000" dirty="0">
                <a:latin typeface="Arial" pitchFamily="34" charset="0"/>
                <a:cs typeface="Arial" pitchFamily="34" charset="0"/>
              </a:rPr>
              <a:t> their responses take the interviewer by surprise.</a:t>
            </a:r>
          </a:p>
          <a:p>
            <a:pPr marL="514350" indent="-514350">
              <a:buNone/>
            </a:pPr>
            <a:r>
              <a:rPr lang="en-US" sz="1000" b="1" dirty="0">
                <a:latin typeface="Arial" pitchFamily="34" charset="0"/>
                <a:cs typeface="Arial" pitchFamily="34" charset="0"/>
              </a:rPr>
              <a:t>g</a:t>
            </a:r>
            <a:r>
              <a:rPr lang="en-US" sz="1000" dirty="0">
                <a:latin typeface="Arial" pitchFamily="34" charset="0"/>
                <a:cs typeface="Arial" pitchFamily="34" charset="0"/>
              </a:rPr>
              <a:t> to see whether the candidate has the skills and attitude they’re looking for.</a:t>
            </a:r>
          </a:p>
          <a:p>
            <a:pPr marL="514350" indent="-514350">
              <a:buNone/>
            </a:pPr>
            <a:r>
              <a:rPr lang="en-US" sz="1000" b="1" dirty="0">
                <a:latin typeface="Arial" pitchFamily="34" charset="0"/>
                <a:cs typeface="Arial" pitchFamily="34" charset="0"/>
              </a:rPr>
              <a:t>h</a:t>
            </a:r>
            <a:r>
              <a:rPr lang="en-US" sz="1000" dirty="0">
                <a:latin typeface="Arial" pitchFamily="34" charset="0"/>
                <a:cs typeface="Arial" pitchFamily="34" charset="0"/>
              </a:rPr>
              <a:t> we knew things like putting a double ‘p’ in ‘approve’… </a:t>
            </a:r>
          </a:p>
          <a:p>
            <a:pPr marL="514350" indent="-514350">
              <a:buNone/>
            </a:pPr>
            <a:r>
              <a:rPr lang="en-US" sz="1000" b="1" dirty="0">
                <a:latin typeface="Arial" pitchFamily="34" charset="0"/>
                <a:cs typeface="Arial" pitchFamily="34" charset="0"/>
              </a:rPr>
              <a:t>b) Circle the correct alternative in italics in each of the following sentences.</a:t>
            </a:r>
          </a:p>
          <a:p>
            <a:pPr marL="514350" indent="-514350">
              <a:buAutoNum type="arabicPeriod"/>
            </a:pPr>
            <a:r>
              <a:rPr lang="en-US" sz="1000" dirty="0">
                <a:latin typeface="Arial" pitchFamily="34" charset="0"/>
                <a:cs typeface="Arial" pitchFamily="34" charset="0"/>
              </a:rPr>
              <a:t>My Italian is excellent </a:t>
            </a:r>
            <a:r>
              <a:rPr lang="en-US" sz="1000" i="1" dirty="0">
                <a:latin typeface="Arial" pitchFamily="34" charset="0"/>
                <a:cs typeface="Arial" pitchFamily="34" charset="0"/>
              </a:rPr>
              <a:t>because / due to </a:t>
            </a:r>
            <a:r>
              <a:rPr lang="en-US" sz="1000" dirty="0">
                <a:latin typeface="Arial" pitchFamily="34" charset="0"/>
                <a:cs typeface="Arial" pitchFamily="34" charset="0"/>
              </a:rPr>
              <a:t>I lived in Italy for four years.</a:t>
            </a:r>
          </a:p>
          <a:p>
            <a:pPr marL="514350" indent="-514350">
              <a:buAutoNum type="arabicPeriod"/>
            </a:pPr>
            <a:r>
              <a:rPr lang="en-US" sz="1000" i="1" dirty="0">
                <a:latin typeface="Arial" pitchFamily="34" charset="0"/>
                <a:cs typeface="Arial" pitchFamily="34" charset="0"/>
              </a:rPr>
              <a:t>By / For </a:t>
            </a:r>
            <a:r>
              <a:rPr lang="en-US" sz="1000" dirty="0">
                <a:latin typeface="Arial" pitchFamily="34" charset="0"/>
                <a:cs typeface="Arial" pitchFamily="34" charset="0"/>
              </a:rPr>
              <a:t>technical reasons, the flight was delayed for several hours.</a:t>
            </a:r>
          </a:p>
          <a:p>
            <a:pPr marL="514350" indent="-514350">
              <a:buAutoNum type="arabicPeriod"/>
            </a:pPr>
            <a:r>
              <a:rPr lang="en-US" sz="1000" dirty="0">
                <a:latin typeface="Arial" pitchFamily="34" charset="0"/>
                <a:cs typeface="Arial" pitchFamily="34" charset="0"/>
              </a:rPr>
              <a:t> Over the last decade, our lives have changed a lot </a:t>
            </a:r>
            <a:r>
              <a:rPr lang="en-US" sz="1000" i="1" dirty="0">
                <a:latin typeface="Arial" pitchFamily="34" charset="0"/>
                <a:cs typeface="Arial" pitchFamily="34" charset="0"/>
              </a:rPr>
              <a:t>because of / by </a:t>
            </a:r>
            <a:r>
              <a:rPr lang="en-US" sz="1000" dirty="0">
                <a:latin typeface="Arial" pitchFamily="34" charset="0"/>
                <a:cs typeface="Arial" pitchFamily="34" charset="0"/>
              </a:rPr>
              <a:t>computers.</a:t>
            </a:r>
          </a:p>
          <a:p>
            <a:pPr marL="514350" indent="-514350">
              <a:buAutoNum type="arabicPeriod"/>
            </a:pPr>
            <a:r>
              <a:rPr lang="en-US" sz="1000" dirty="0">
                <a:latin typeface="Arial" pitchFamily="34" charset="0"/>
                <a:cs typeface="Arial" pitchFamily="34" charset="0"/>
              </a:rPr>
              <a:t>Could you please send up a brochure </a:t>
            </a:r>
            <a:r>
              <a:rPr lang="en-US" sz="1000" i="1" dirty="0">
                <a:latin typeface="Arial" pitchFamily="34" charset="0"/>
                <a:cs typeface="Arial" pitchFamily="34" charset="0"/>
              </a:rPr>
              <a:t>so as / so that </a:t>
            </a:r>
            <a:r>
              <a:rPr lang="en-US" sz="1000" dirty="0">
                <a:latin typeface="Arial" pitchFamily="34" charset="0"/>
                <a:cs typeface="Arial" pitchFamily="34" charset="0"/>
              </a:rPr>
              <a:t>we can see exactly what you are offering?</a:t>
            </a:r>
          </a:p>
          <a:p>
            <a:pPr marL="514350" indent="-514350">
              <a:buAutoNum type="arabicPeriod"/>
            </a:pPr>
            <a:r>
              <a:rPr lang="en-US" sz="1000" dirty="0">
                <a:latin typeface="Arial" pitchFamily="34" charset="0"/>
                <a:cs typeface="Arial" pitchFamily="34" charset="0"/>
              </a:rPr>
              <a:t>I hope the organisation’s efficiency will improve </a:t>
            </a:r>
            <a:r>
              <a:rPr lang="en-US" sz="1000" i="1" dirty="0">
                <a:latin typeface="Arial" pitchFamily="34" charset="0"/>
                <a:cs typeface="Arial" pitchFamily="34" charset="0"/>
              </a:rPr>
              <a:t>for not to / in order not to </a:t>
            </a:r>
            <a:r>
              <a:rPr lang="en-US" sz="1000" dirty="0">
                <a:latin typeface="Arial" pitchFamily="34" charset="0"/>
                <a:cs typeface="Arial" pitchFamily="34" charset="0"/>
              </a:rPr>
              <a:t>waste people’s time and money.</a:t>
            </a:r>
          </a:p>
          <a:p>
            <a:pPr>
              <a:buNone/>
            </a:pPr>
            <a:r>
              <a:rPr lang="en-US" sz="1000" b="1" dirty="0">
                <a:latin typeface="Arial" pitchFamily="34" charset="0"/>
                <a:cs typeface="Arial" pitchFamily="34" charset="0"/>
              </a:rPr>
              <a:t>Ex. 6 a) Read the text below about Pat and her business success. What do you think is the reason for Pat’s success? Underline any expressions that relate to the language of cause and effect.</a:t>
            </a:r>
          </a:p>
          <a:p>
            <a:pPr>
              <a:buNone/>
            </a:pPr>
            <a:r>
              <a:rPr lang="en-US" sz="1000" dirty="0">
                <a:latin typeface="Arial" pitchFamily="34" charset="0"/>
                <a:cs typeface="Arial" pitchFamily="34" charset="0"/>
              </a:rPr>
              <a:t>Well, I think there are many reasons why she has done so well. Firstly, her boss had a profound influence on her. More importantly perhaps, her years of hard work have resulted in considerable financial rewards. Recently, her increased sales could be said to be a consequence of an improved marketing campaign. I think her interest in retail stems from a childhood passion for playing shops. It may also have its roots in her ancestry as both her grandfathers were shopkeepers. </a:t>
            </a:r>
          </a:p>
          <a:p>
            <a:pPr>
              <a:buNone/>
            </a:pPr>
            <a:r>
              <a:rPr lang="en-US" sz="1000" b="1" dirty="0">
                <a:latin typeface="Arial" pitchFamily="34" charset="0"/>
                <a:cs typeface="Arial" pitchFamily="34" charset="0"/>
              </a:rPr>
              <a:t>b) Now read the rest of the text and fill each of the gaps with a suitable word. Then write your own story of success. </a:t>
            </a:r>
          </a:p>
          <a:p>
            <a:pPr>
              <a:buNone/>
            </a:pPr>
            <a:r>
              <a:rPr lang="en-US" sz="1000" dirty="0">
                <a:latin typeface="Arial" pitchFamily="34" charset="0"/>
                <a:cs typeface="Arial" pitchFamily="34" charset="0"/>
              </a:rPr>
              <a:t>It was Pat’s sister who inspired her (1) …… open her own outlet although her teachers also encouraged her (2) ……  a career in sales. Her experience in a Saturday supermarket job while she was still at school had a considerable effect (3) ……  her later approach to selling. Studying for an MBA brought (4) …… a change in her attitude to business. She started a mail order service so (5) …… to gain a wider customer base. Many potential customers had complained that, because (6) …… work commitments, they could not get to her shop during opening hours. (7) …… a result of this new mail order service, her sales tripled. All these factors taken together then probably explain (8) …… Pat has been so successful in business.</a:t>
            </a:r>
          </a:p>
        </p:txBody>
      </p:sp>
    </p:spTree>
    <p:extLst>
      <p:ext uri="{BB962C8B-B14F-4D97-AF65-F5344CB8AC3E}">
        <p14:creationId xmlns:p14="http://schemas.microsoft.com/office/powerpoint/2010/main" val="1312570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oxford collocations.jpg"/>
          <p:cNvPicPr>
            <a:picLocks noChangeAspect="1"/>
          </p:cNvPicPr>
          <p:nvPr/>
        </p:nvPicPr>
        <p:blipFill>
          <a:blip r:embed="rId2" cstate="print"/>
          <a:stretch>
            <a:fillRect/>
          </a:stretch>
        </p:blipFill>
        <p:spPr>
          <a:xfrm>
            <a:off x="7143768" y="2285992"/>
            <a:ext cx="541997" cy="817438"/>
          </a:xfrm>
          <a:prstGeom prst="rect">
            <a:avLst/>
          </a:prstGeom>
        </p:spPr>
      </p:pic>
      <p:sp>
        <p:nvSpPr>
          <p:cNvPr id="2" name="Заголовок 1"/>
          <p:cNvSpPr>
            <a:spLocks noGrp="1"/>
          </p:cNvSpPr>
          <p:nvPr>
            <p:ph type="title"/>
          </p:nvPr>
        </p:nvSpPr>
        <p:spPr>
          <a:xfrm>
            <a:off x="285720" y="142852"/>
            <a:ext cx="8229600" cy="368280"/>
          </a:xfrm>
        </p:spPr>
        <p:txBody>
          <a:bodyPr>
            <a:normAutofit/>
          </a:bodyPr>
          <a:lstStyle/>
          <a:p>
            <a:pPr algn="l">
              <a:buFont typeface="Wingdings" pitchFamily="2" charset="2"/>
              <a:buChar char="Ø"/>
            </a:pPr>
            <a:r>
              <a:rPr lang="en-US" sz="1200" dirty="0">
                <a:solidFill>
                  <a:srgbClr val="0070C0"/>
                </a:solidFill>
              </a:rPr>
              <a:t> </a:t>
            </a:r>
            <a:r>
              <a:rPr lang="en-US" sz="1400" b="1" dirty="0">
                <a:solidFill>
                  <a:srgbClr val="0070C0"/>
                </a:solidFill>
              </a:rPr>
              <a:t>Adjective/noun collocations </a:t>
            </a:r>
            <a:endParaRPr lang="ru-RU" sz="1400" b="1" dirty="0">
              <a:solidFill>
                <a:srgbClr val="0070C0"/>
              </a:solidFill>
            </a:endParaRPr>
          </a:p>
        </p:txBody>
      </p:sp>
      <p:sp>
        <p:nvSpPr>
          <p:cNvPr id="3" name="Содержимое 2"/>
          <p:cNvSpPr>
            <a:spLocks noGrp="1"/>
          </p:cNvSpPr>
          <p:nvPr>
            <p:ph idx="1"/>
          </p:nvPr>
        </p:nvSpPr>
        <p:spPr>
          <a:xfrm>
            <a:off x="214282" y="500042"/>
            <a:ext cx="8572560" cy="6072230"/>
          </a:xfrm>
        </p:spPr>
        <p:txBody>
          <a:bodyPr>
            <a:normAutofit lnSpcReduction="10000"/>
          </a:bodyPr>
          <a:lstStyle/>
          <a:p>
            <a:pPr>
              <a:buNone/>
            </a:pPr>
            <a:r>
              <a:rPr lang="en-US" sz="1000" dirty="0"/>
              <a:t>It is important to remember that some words collocate and some do not. Look at these two sentences. Which of the words in italic form correct collocations with the words in bold? </a:t>
            </a:r>
            <a:endParaRPr lang="ru-RU" sz="1000" dirty="0"/>
          </a:p>
          <a:p>
            <a:pPr>
              <a:buNone/>
            </a:pPr>
            <a:r>
              <a:rPr lang="en-US" sz="1000" dirty="0"/>
              <a:t>1 The company has </a:t>
            </a:r>
            <a:r>
              <a:rPr lang="en-US" sz="1000" i="1" dirty="0"/>
              <a:t>many / long </a:t>
            </a:r>
            <a:r>
              <a:rPr lang="en-US" sz="1000" dirty="0"/>
              <a:t>working </a:t>
            </a:r>
            <a:r>
              <a:rPr lang="en-US" sz="1000" b="1" dirty="0"/>
              <a:t>hours</a:t>
            </a:r>
            <a:r>
              <a:rPr lang="en-US" sz="1000" dirty="0"/>
              <a:t> and a </a:t>
            </a:r>
            <a:r>
              <a:rPr lang="en-US" sz="1000" i="1" dirty="0"/>
              <a:t>wide / long </a:t>
            </a:r>
            <a:r>
              <a:rPr lang="en-US" sz="1000" b="1" dirty="0"/>
              <a:t>range</a:t>
            </a:r>
            <a:r>
              <a:rPr lang="en-US" sz="1000" dirty="0"/>
              <a:t> of activities. 2 Jim Devereux has it all and the </a:t>
            </a:r>
            <a:r>
              <a:rPr lang="en-US" sz="1000" i="1" dirty="0"/>
              <a:t>deep / big </a:t>
            </a:r>
            <a:r>
              <a:rPr lang="en-US" sz="1000" b="1" dirty="0"/>
              <a:t>dissatisfaction</a:t>
            </a:r>
            <a:r>
              <a:rPr lang="en-US" sz="1000" dirty="0"/>
              <a:t> that goes with it.</a:t>
            </a:r>
          </a:p>
          <a:p>
            <a:pPr>
              <a:buNone/>
            </a:pPr>
            <a:endParaRPr lang="en-US" sz="1000" dirty="0"/>
          </a:p>
          <a:p>
            <a:pPr>
              <a:buNone/>
            </a:pPr>
            <a:r>
              <a:rPr lang="en-US" sz="1200" b="1" dirty="0"/>
              <a:t>7. Students often make mistakes forming collocations with the words in bold in the following sentences. Which adjective from each set of three is incorrect?</a:t>
            </a:r>
          </a:p>
          <a:p>
            <a:pPr>
              <a:buAutoNum type="arabicParenR"/>
            </a:pPr>
            <a:r>
              <a:rPr lang="en-US" sz="1200" dirty="0"/>
              <a:t>Karl has </a:t>
            </a:r>
            <a:r>
              <a:rPr lang="en-US" sz="1200" i="1" dirty="0"/>
              <a:t>wide / extensive / vast </a:t>
            </a:r>
            <a:r>
              <a:rPr lang="en-US" sz="1200" b="1" dirty="0"/>
              <a:t>experience</a:t>
            </a:r>
            <a:r>
              <a:rPr lang="en-US" sz="1200" dirty="0"/>
              <a:t> of repairing computers.</a:t>
            </a:r>
          </a:p>
          <a:p>
            <a:pPr>
              <a:buAutoNum type="arabicParenR"/>
            </a:pPr>
            <a:r>
              <a:rPr lang="en-US" sz="1200" dirty="0"/>
              <a:t>Gustav’s report made a (an) </a:t>
            </a:r>
            <a:r>
              <a:rPr lang="en-US" sz="1200" i="1" dirty="0"/>
              <a:t>huge / extreme / powerful </a:t>
            </a:r>
            <a:r>
              <a:rPr lang="en-US" sz="1200" b="1" dirty="0"/>
              <a:t>impact </a:t>
            </a:r>
            <a:r>
              <a:rPr lang="en-US" sz="1200" dirty="0"/>
              <a:t> on the board of Directors.</a:t>
            </a:r>
          </a:p>
          <a:p>
            <a:pPr>
              <a:buAutoNum type="arabicParenR"/>
            </a:pPr>
            <a:r>
              <a:rPr lang="en-US" sz="1200" dirty="0"/>
              <a:t>Our staff enjoy a </a:t>
            </a:r>
            <a:r>
              <a:rPr lang="en-US" sz="1200" i="1" dirty="0"/>
              <a:t>high/ big / great </a:t>
            </a:r>
            <a:r>
              <a:rPr lang="en-US" sz="1200" dirty="0"/>
              <a:t>degree of </a:t>
            </a:r>
            <a:r>
              <a:rPr lang="en-US" sz="1200" b="1" dirty="0"/>
              <a:t>flexibility</a:t>
            </a:r>
            <a:r>
              <a:rPr lang="en-US" sz="1200" dirty="0"/>
              <a:t> in their working hours.</a:t>
            </a:r>
          </a:p>
          <a:p>
            <a:pPr>
              <a:buAutoNum type="arabicParenR"/>
            </a:pPr>
            <a:r>
              <a:rPr lang="en-US" sz="1200" dirty="0"/>
              <a:t>People working here have to work under </a:t>
            </a:r>
            <a:r>
              <a:rPr lang="en-US" sz="1200" i="1" dirty="0"/>
              <a:t>heavy / constant / high </a:t>
            </a:r>
            <a:r>
              <a:rPr lang="en-US" sz="1200" b="1" dirty="0"/>
              <a:t>pressure</a:t>
            </a:r>
            <a:r>
              <a:rPr lang="en-US" sz="1200" dirty="0"/>
              <a:t>.</a:t>
            </a:r>
          </a:p>
          <a:p>
            <a:pPr>
              <a:buAutoNum type="arabicParenR"/>
            </a:pPr>
            <a:r>
              <a:rPr lang="en-US" sz="1200" dirty="0"/>
              <a:t>The company I work for has a (an) </a:t>
            </a:r>
            <a:r>
              <a:rPr lang="en-US" sz="1200" i="1" dirty="0"/>
              <a:t>excellent / big / unrivalled </a:t>
            </a:r>
            <a:r>
              <a:rPr lang="en-US" sz="1200" b="1" dirty="0"/>
              <a:t>reputation</a:t>
            </a:r>
            <a:r>
              <a:rPr lang="en-US" sz="1200" dirty="0"/>
              <a:t> for quality.</a:t>
            </a:r>
          </a:p>
          <a:p>
            <a:pPr>
              <a:buAutoNum type="arabicParenR"/>
            </a:pPr>
            <a:r>
              <a:rPr lang="en-US" sz="1200" dirty="0"/>
              <a:t>There has been </a:t>
            </a:r>
            <a:r>
              <a:rPr lang="en-US" sz="1200" i="1" dirty="0"/>
              <a:t>high / fierce / intense </a:t>
            </a:r>
            <a:r>
              <a:rPr lang="en-US" sz="1200" b="1" dirty="0"/>
              <a:t>competition</a:t>
            </a:r>
            <a:r>
              <a:rPr lang="en-US" sz="1200" dirty="0"/>
              <a:t> for the manager’s job.</a:t>
            </a:r>
          </a:p>
          <a:p>
            <a:pPr>
              <a:buAutoNum type="arabicParenR"/>
            </a:pPr>
            <a:r>
              <a:rPr lang="en-US" sz="1200" dirty="0"/>
              <a:t>We have had a </a:t>
            </a:r>
            <a:r>
              <a:rPr lang="en-US" sz="1200" i="1" dirty="0"/>
              <a:t>great / high / large </a:t>
            </a:r>
            <a:r>
              <a:rPr lang="en-US" sz="1200" b="1" dirty="0"/>
              <a:t>number</a:t>
            </a:r>
            <a:r>
              <a:rPr lang="en-US" sz="1200" dirty="0"/>
              <a:t> of applicants for this job.</a:t>
            </a:r>
          </a:p>
          <a:p>
            <a:pPr>
              <a:buAutoNum type="arabicParenR"/>
            </a:pPr>
            <a:r>
              <a:rPr lang="en-US" sz="1200" dirty="0"/>
              <a:t>There has been a </a:t>
            </a:r>
            <a:r>
              <a:rPr lang="en-US" sz="1200" i="1" dirty="0"/>
              <a:t>strong / huge / considerable </a:t>
            </a:r>
            <a:r>
              <a:rPr lang="en-US" sz="1200" b="1" dirty="0"/>
              <a:t>increase</a:t>
            </a:r>
            <a:r>
              <a:rPr lang="en-US" sz="1200" dirty="0"/>
              <a:t> in the number of job applicants.</a:t>
            </a:r>
          </a:p>
          <a:p>
            <a:pPr>
              <a:buAutoNum type="arabicParenR"/>
            </a:pPr>
            <a:r>
              <a:rPr lang="en-US" sz="1200" dirty="0"/>
              <a:t>With her </a:t>
            </a:r>
            <a:r>
              <a:rPr lang="en-US" sz="1200" i="1" dirty="0"/>
              <a:t>expert / high / specialist </a:t>
            </a:r>
            <a:r>
              <a:rPr lang="en-US" sz="1200" b="1" dirty="0"/>
              <a:t>skills</a:t>
            </a:r>
            <a:r>
              <a:rPr lang="en-US" sz="1200" dirty="0"/>
              <a:t>, Suzy is bound to get the job.</a:t>
            </a:r>
          </a:p>
          <a:p>
            <a:pPr>
              <a:buAutoNum type="arabicParenR"/>
            </a:pPr>
            <a:r>
              <a:rPr lang="en-US" sz="1200" dirty="0"/>
              <a:t>With Marianne’s </a:t>
            </a:r>
            <a:r>
              <a:rPr lang="en-US" sz="1200" i="1" dirty="0"/>
              <a:t>vast / extensive / strong </a:t>
            </a:r>
            <a:r>
              <a:rPr lang="en-US" sz="1200" b="1" dirty="0"/>
              <a:t>knowledge</a:t>
            </a:r>
            <a:r>
              <a:rPr lang="en-US" sz="1200" dirty="0"/>
              <a:t> of statistical theory, I’m sure she’ll get the job.</a:t>
            </a:r>
          </a:p>
          <a:p>
            <a:pPr>
              <a:buNone/>
            </a:pPr>
            <a:r>
              <a:rPr lang="en-US" sz="1200" b="1" dirty="0"/>
              <a:t>8. Students often make mistakes  using </a:t>
            </a:r>
            <a:r>
              <a:rPr lang="en-US" sz="1200" b="1" dirty="0">
                <a:solidFill>
                  <a:srgbClr val="FF0000"/>
                </a:solidFill>
              </a:rPr>
              <a:t>big</a:t>
            </a:r>
            <a:r>
              <a:rPr lang="en-US" sz="1200" b="1" dirty="0"/>
              <a:t> with the nouns in bold. Which of the adjectives in the box can be used with each noun to form collocations? (In all cases several adjectives are possible.)</a:t>
            </a:r>
          </a:p>
          <a:p>
            <a:pPr>
              <a:buNone/>
            </a:pPr>
            <a:r>
              <a:rPr lang="en-US" sz="1200" dirty="0"/>
              <a:t> 1) Pascual is very busy: he spends a …………. </a:t>
            </a:r>
            <a:r>
              <a:rPr lang="en-US" sz="1200" b="1" dirty="0"/>
              <a:t>amount</a:t>
            </a:r>
            <a:r>
              <a:rPr lang="en-US" sz="1200" dirty="0"/>
              <a:t> of time studying.</a:t>
            </a:r>
          </a:p>
          <a:p>
            <a:pPr>
              <a:buNone/>
            </a:pPr>
            <a:r>
              <a:rPr lang="en-US" sz="1200" dirty="0"/>
              <a:t>2) Our local supermarket sells a (an) ………… </a:t>
            </a:r>
            <a:r>
              <a:rPr lang="en-US" sz="1200" b="1" dirty="0"/>
              <a:t>range</a:t>
            </a:r>
            <a:r>
              <a:rPr lang="en-US" sz="1200" dirty="0"/>
              <a:t> of coffees, so you should find what you </a:t>
            </a:r>
          </a:p>
          <a:p>
            <a:pPr>
              <a:buNone/>
            </a:pPr>
            <a:r>
              <a:rPr lang="en-US" sz="1200" dirty="0"/>
              <a:t>are looking for.</a:t>
            </a:r>
          </a:p>
          <a:p>
            <a:pPr>
              <a:buNone/>
            </a:pPr>
            <a:r>
              <a:rPr lang="en-US" sz="1200" dirty="0"/>
              <a:t>3) I found it difficult to concentrate on the conversation because of the ……….. </a:t>
            </a:r>
            <a:r>
              <a:rPr lang="en-US" sz="1200" b="1" dirty="0"/>
              <a:t>noise</a:t>
            </a:r>
            <a:r>
              <a:rPr lang="en-US" sz="1200" dirty="0"/>
              <a:t> </a:t>
            </a:r>
          </a:p>
          <a:p>
            <a:pPr>
              <a:buNone/>
            </a:pPr>
            <a:r>
              <a:rPr lang="en-US" sz="1200" dirty="0"/>
              <a:t>coming from the neighbours’ television.</a:t>
            </a:r>
          </a:p>
          <a:p>
            <a:pPr>
              <a:buNone/>
            </a:pPr>
            <a:r>
              <a:rPr lang="en-US" sz="1200" dirty="0"/>
              <a:t> 4) Your decision about whether to go to art school or study economics is of ……… </a:t>
            </a:r>
            <a:r>
              <a:rPr lang="en-US" sz="1200" b="1" dirty="0"/>
              <a:t>importance</a:t>
            </a:r>
            <a:r>
              <a:rPr lang="en-US" sz="1200" dirty="0"/>
              <a:t>, so think it over carefully.</a:t>
            </a:r>
          </a:p>
          <a:p>
            <a:pPr>
              <a:buNone/>
            </a:pPr>
            <a:r>
              <a:rPr lang="en-US" sz="1200" dirty="0"/>
              <a:t>5) Magda was very late for the meeting because of the ……….. </a:t>
            </a:r>
            <a:r>
              <a:rPr lang="en-US" sz="1200" b="1" dirty="0"/>
              <a:t>traffic</a:t>
            </a:r>
            <a:r>
              <a:rPr lang="en-US" sz="1200" dirty="0"/>
              <a:t> on the motorway.</a:t>
            </a:r>
          </a:p>
          <a:p>
            <a:pPr>
              <a:buNone/>
            </a:pPr>
            <a:r>
              <a:rPr lang="en-US" sz="1200" dirty="0"/>
              <a:t>6) Seeing elephants in the wild was a (an) …………. </a:t>
            </a:r>
            <a:r>
              <a:rPr lang="en-US" sz="1200" b="1" dirty="0"/>
              <a:t>experience</a:t>
            </a:r>
            <a:r>
              <a:rPr lang="en-US" sz="1200" dirty="0"/>
              <a:t> and quite unforgettable.</a:t>
            </a:r>
          </a:p>
          <a:p>
            <a:pPr>
              <a:buNone/>
            </a:pPr>
            <a:r>
              <a:rPr lang="en-US" sz="1200" dirty="0"/>
              <a:t>7) Quite a (an) ………. </a:t>
            </a:r>
            <a:r>
              <a:rPr lang="en-US" sz="1200" b="1" dirty="0"/>
              <a:t>percentage</a:t>
            </a:r>
            <a:r>
              <a:rPr lang="en-US" sz="1200" dirty="0"/>
              <a:t> of our students go on to become professional artists – in the region of 60 %.</a:t>
            </a:r>
          </a:p>
          <a:p>
            <a:pPr>
              <a:buNone/>
            </a:pPr>
            <a:r>
              <a:rPr lang="en-US" sz="1200" dirty="0"/>
              <a:t>8) I think Jaroslaw  has made a ………. progress with his drawing and is showing real talent.</a:t>
            </a:r>
          </a:p>
          <a:p>
            <a:pPr>
              <a:buNone/>
            </a:pPr>
            <a:r>
              <a:rPr lang="en-US" sz="1200" dirty="0"/>
              <a:t>9) Colin is a teacher with …………. </a:t>
            </a:r>
            <a:r>
              <a:rPr lang="en-US" sz="1200" b="1" dirty="0"/>
              <a:t>experience</a:t>
            </a:r>
            <a:r>
              <a:rPr lang="en-US" sz="1200" dirty="0"/>
              <a:t> of teaching both adults and children.</a:t>
            </a:r>
          </a:p>
          <a:p>
            <a:pPr>
              <a:buNone/>
            </a:pPr>
            <a:r>
              <a:rPr lang="en-US" sz="1200" dirty="0"/>
              <a:t>10) The paintings in this gallery show a (an) ………… </a:t>
            </a:r>
            <a:r>
              <a:rPr lang="en-US" sz="1200" b="1" dirty="0"/>
              <a:t>variety </a:t>
            </a:r>
            <a:r>
              <a:rPr lang="en-US" sz="1200" dirty="0"/>
              <a:t>of different styles.</a:t>
            </a:r>
          </a:p>
          <a:p>
            <a:pPr>
              <a:buAutoNum type="arabicParenR"/>
            </a:pPr>
            <a:endParaRPr lang="en-US" sz="1200" dirty="0"/>
          </a:p>
          <a:p>
            <a:pPr>
              <a:buNone/>
            </a:pPr>
            <a:endParaRPr lang="en-US" sz="1200" dirty="0"/>
          </a:p>
          <a:p>
            <a:pPr>
              <a:buNone/>
            </a:pPr>
            <a:endParaRPr lang="en-US" sz="1200" dirty="0"/>
          </a:p>
          <a:p>
            <a:pPr>
              <a:buNone/>
            </a:pPr>
            <a:endParaRPr lang="ru-RU" sz="1200" dirty="0"/>
          </a:p>
        </p:txBody>
      </p:sp>
      <p:graphicFrame>
        <p:nvGraphicFramePr>
          <p:cNvPr id="5" name="Таблица 4"/>
          <p:cNvGraphicFramePr>
            <a:graphicFrameLocks noGrp="1"/>
          </p:cNvGraphicFramePr>
          <p:nvPr/>
        </p:nvGraphicFramePr>
        <p:xfrm>
          <a:off x="5929322" y="3857628"/>
          <a:ext cx="2786082" cy="822960"/>
        </p:xfrm>
        <a:graphic>
          <a:graphicData uri="http://schemas.openxmlformats.org/drawingml/2006/table">
            <a:tbl>
              <a:tblPr firstRow="1" bandRow="1">
                <a:tableStyleId>{D27102A9-8310-4765-A935-A1911B00CA55}</a:tableStyleId>
              </a:tblPr>
              <a:tblGrid>
                <a:gridCol w="2786082">
                  <a:extLst>
                    <a:ext uri="{9D8B030D-6E8A-4147-A177-3AD203B41FA5}">
                      <a16:colId xmlns:a16="http://schemas.microsoft.com/office/drawing/2014/main" val="20000"/>
                    </a:ext>
                  </a:extLst>
                </a:gridCol>
              </a:tblGrid>
              <a:tr h="785818">
                <a:tc>
                  <a:txBody>
                    <a:bodyPr/>
                    <a:lstStyle/>
                    <a:p>
                      <a:r>
                        <a:rPr lang="en-US" sz="1200" b="0" i="1" dirty="0"/>
                        <a:t>amazing   considerable   endless   good   great   heavy   huge    large   loud   satisfactory    terrible tremendous   valuable    wide</a:t>
                      </a:r>
                      <a:endParaRPr lang="ru-RU" sz="1200" b="0" i="1"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416596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62500" lnSpcReduction="20000"/>
          </a:bodyPr>
          <a:lstStyle/>
          <a:p>
            <a:pPr>
              <a:buFont typeface="Wingdings" pitchFamily="2" charset="2"/>
              <a:buChar char="Ø"/>
            </a:pPr>
            <a:r>
              <a:rPr lang="en-US" sz="2000" b="1" dirty="0">
                <a:solidFill>
                  <a:srgbClr val="0070C0"/>
                </a:solidFill>
              </a:rPr>
              <a:t>Useful language for opinion essay</a:t>
            </a:r>
          </a:p>
          <a:p>
            <a:pPr marL="0" indent="0">
              <a:buNone/>
            </a:pPr>
            <a:r>
              <a:rPr lang="en-US" b="1" dirty="0"/>
              <a:t>Introductory phrases: </a:t>
            </a:r>
            <a:r>
              <a:rPr lang="en-US" dirty="0"/>
              <a:t>It is popularly believed that, People are often convinced that, Some people argue that, A lot of/Many people think/claim that, The issue/question of … is actual/debatable/controversial nowadays as/because …, It is common knowledge that …;</a:t>
            </a:r>
            <a:endParaRPr lang="ru-RU" dirty="0"/>
          </a:p>
          <a:p>
            <a:pPr marL="0" indent="0">
              <a:buNone/>
            </a:pPr>
            <a:r>
              <a:rPr lang="en-US" b="1" dirty="0"/>
              <a:t>To express opinion: </a:t>
            </a:r>
            <a:r>
              <a:rPr lang="en-US" dirty="0"/>
              <a:t>I personally believe, In my opinion, I definitely think, In my view, I am convinced that … for a number of reasons, I strongly disagree;</a:t>
            </a:r>
          </a:p>
          <a:p>
            <a:pPr marL="0" indent="0">
              <a:buNone/>
            </a:pPr>
            <a:r>
              <a:rPr lang="en-US" b="1" dirty="0"/>
              <a:t>To introduce different reasons</a:t>
            </a:r>
            <a:r>
              <a:rPr lang="en-US" dirty="0"/>
              <a:t>: First of all, To start/begin with, Firstly/Secondly/Thirdly, What is more, In addition, On the one hand, Furthermore, Moreover, Besides, Apart from, Another thing to mention, Another advantage of/to …;</a:t>
            </a:r>
          </a:p>
          <a:p>
            <a:pPr marL="0" indent="0">
              <a:buNone/>
            </a:pPr>
            <a:r>
              <a:rPr lang="en-US" b="1" dirty="0"/>
              <a:t>To introduce an opposing opinion</a:t>
            </a:r>
            <a:r>
              <a:rPr lang="en-US" dirty="0"/>
              <a:t>: However, On the other hand, Some people argue that, There are people who oppose, Nevertheless, Nonetheless;</a:t>
            </a:r>
          </a:p>
          <a:p>
            <a:pPr marL="0" indent="0">
              <a:buNone/>
            </a:pPr>
            <a:r>
              <a:rPr lang="en-US" b="1" dirty="0"/>
              <a:t>To introduce your disagreement:</a:t>
            </a:r>
            <a:r>
              <a:rPr lang="en-US" dirty="0"/>
              <a:t> I do not fully support the above ideas because, It is true that … but, Contrary to what some people believe, whereas, in fact;  </a:t>
            </a:r>
          </a:p>
          <a:p>
            <a:pPr marL="0" indent="0">
              <a:buNone/>
            </a:pPr>
            <a:r>
              <a:rPr lang="en-US" dirty="0"/>
              <a:t>To </a:t>
            </a:r>
            <a:r>
              <a:rPr lang="en-US" b="1" dirty="0"/>
              <a:t>conclude</a:t>
            </a:r>
            <a:r>
              <a:rPr lang="en-US" dirty="0"/>
              <a:t>, summarise: </a:t>
            </a:r>
            <a:r>
              <a:rPr lang="en-US" i="1" dirty="0"/>
              <a:t>In conclusion, To sum up, All in all, All things considered, Taking everything into consideration/account</a:t>
            </a:r>
            <a:endParaRPr lang="ru-RU" i="1" dirty="0"/>
          </a:p>
          <a:p>
            <a:pPr marL="0" indent="0">
              <a:buNone/>
            </a:pPr>
            <a:endParaRPr lang="ru-RU" dirty="0"/>
          </a:p>
        </p:txBody>
      </p:sp>
    </p:spTree>
    <p:extLst>
      <p:ext uri="{BB962C8B-B14F-4D97-AF65-F5344CB8AC3E}">
        <p14:creationId xmlns:p14="http://schemas.microsoft.com/office/powerpoint/2010/main" val="4032552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572560" cy="6357982"/>
          </a:xfrm>
        </p:spPr>
        <p:txBody>
          <a:bodyPr>
            <a:normAutofit fontScale="92500" lnSpcReduction="10000"/>
          </a:bodyPr>
          <a:lstStyle/>
          <a:p>
            <a:pPr>
              <a:buNone/>
            </a:pPr>
            <a:r>
              <a:rPr lang="en-US" sz="1200" b="1" dirty="0"/>
              <a:t>Key</a:t>
            </a:r>
          </a:p>
          <a:p>
            <a:pPr>
              <a:buNone/>
            </a:pPr>
            <a:r>
              <a:rPr lang="en-US" sz="1200" b="1" dirty="0"/>
              <a:t>ex.1</a:t>
            </a:r>
          </a:p>
          <a:p>
            <a:pPr marL="514350" indent="-514350">
              <a:buAutoNum type="arabicParenR"/>
            </a:pPr>
            <a:r>
              <a:rPr lang="en-US" sz="1200" dirty="0"/>
              <a:t>which 2) who 3) themselves 4) another 5) they 6) those 7) they 8) this 9) whose 10) that</a:t>
            </a:r>
          </a:p>
          <a:p>
            <a:pPr marL="514350" indent="-514350">
              <a:buNone/>
            </a:pPr>
            <a:r>
              <a:rPr lang="en-US" sz="1200" b="1" dirty="0"/>
              <a:t>ex.2</a:t>
            </a:r>
          </a:p>
          <a:p>
            <a:pPr marL="514350" indent="-514350">
              <a:buAutoNum type="arabicParenR"/>
            </a:pPr>
            <a:r>
              <a:rPr lang="en-US" sz="1200" dirty="0"/>
              <a:t>It – so 2)  who/that 3) that – which 4) it – one 5) it – so/this 6) it – one 7) these – this 8) all – everything/it all 9) it – one 10) it – this/that 11) yourself – you 12) both</a:t>
            </a:r>
          </a:p>
          <a:p>
            <a:pPr marL="514350" indent="-514350">
              <a:buNone/>
            </a:pPr>
            <a:r>
              <a:rPr lang="en-US" sz="1200" b="1" dirty="0"/>
              <a:t>ex. 3</a:t>
            </a:r>
          </a:p>
          <a:p>
            <a:pPr>
              <a:buAutoNum type="alphaLcParenR"/>
            </a:pPr>
            <a:r>
              <a:rPr lang="en-US" sz="1200" dirty="0"/>
              <a:t>Walking round the exhibition, I caught sight of an old school friend at the far end of the gallery.</a:t>
            </a:r>
          </a:p>
          <a:p>
            <a:pPr>
              <a:buAutoNum type="alphaLcParenR"/>
            </a:pPr>
            <a:r>
              <a:rPr lang="en-US" sz="1200" dirty="0"/>
              <a:t>Having made so many mistakes in her homework, Marti had to do it all over again.</a:t>
            </a:r>
          </a:p>
          <a:p>
            <a:pPr>
              <a:buAutoNum type="alphaLcParenR"/>
            </a:pPr>
            <a:r>
              <a:rPr lang="en-US" sz="1200" dirty="0"/>
              <a:t>Being only a child, she can't fully understand what is happening.</a:t>
            </a:r>
          </a:p>
          <a:p>
            <a:pPr>
              <a:buAutoNum type="alphaLcParenR"/>
            </a:pPr>
            <a:r>
              <a:rPr lang="en-US" sz="1200" dirty="0"/>
              <a:t>Not knowing anyone/ Knowing no one in the town to spend the evening with, Jack decided to have an early night.</a:t>
            </a:r>
          </a:p>
          <a:p>
            <a:pPr>
              <a:buAutoNum type="alphaLcParenR"/>
            </a:pPr>
            <a:r>
              <a:rPr lang="en-US" sz="1200" dirty="0"/>
              <a:t>Considering all the inequalities of life before the revolution, it is surprising that a revolution did not happen sooner.</a:t>
            </a:r>
          </a:p>
          <a:p>
            <a:pPr>
              <a:buAutoNum type="alphaLcParenR"/>
            </a:pPr>
            <a:r>
              <a:rPr lang="en-US" sz="1200" dirty="0"/>
              <a:t>Having climbed to the top of the church tower, be sure to walk right round, admiring the view from each of the four sides. </a:t>
            </a:r>
          </a:p>
          <a:p>
            <a:pPr>
              <a:buAutoNum type="alphaLcParenR"/>
            </a:pPr>
            <a:r>
              <a:rPr lang="en-US" sz="1200" dirty="0"/>
              <a:t>We set off at midnight, hoping to avoid the rest of the holiday traffic which would be heading for the coast. or Setting off at midnight, we hoped to avoid the rest of the holiday traffic which would be heading for the coast. </a:t>
            </a:r>
          </a:p>
          <a:p>
            <a:pPr>
              <a:buAutoNum type="alphaLcParenR"/>
            </a:pPr>
            <a:r>
              <a:rPr lang="en-US" sz="1200" dirty="0"/>
              <a:t>Seeing me, he stood up, knocking his glass to the floor. </a:t>
            </a:r>
            <a:endParaRPr lang="ru-RU" sz="1200" dirty="0"/>
          </a:p>
          <a:p>
            <a:pPr marL="514350" indent="-514350">
              <a:buNone/>
            </a:pPr>
            <a:r>
              <a:rPr lang="en-US" sz="1200" b="1" dirty="0"/>
              <a:t>ex. 4</a:t>
            </a:r>
          </a:p>
          <a:p>
            <a:pPr marL="514350" indent="-514350">
              <a:buNone/>
            </a:pPr>
            <a:r>
              <a:rPr lang="en-US" sz="1200" b="1" dirty="0"/>
              <a:t>a</a:t>
            </a:r>
            <a:r>
              <a:rPr lang="en-US" sz="1200" dirty="0"/>
              <a:t> 2, 4  </a:t>
            </a:r>
            <a:r>
              <a:rPr lang="en-US" sz="1200" b="1" dirty="0"/>
              <a:t>b</a:t>
            </a:r>
            <a:r>
              <a:rPr lang="en-US" sz="1200" dirty="0"/>
              <a:t> 5, 12  </a:t>
            </a:r>
            <a:r>
              <a:rPr lang="en-US" sz="1200" b="1" dirty="0"/>
              <a:t>c</a:t>
            </a:r>
            <a:r>
              <a:rPr lang="en-US" sz="1200" dirty="0"/>
              <a:t> 3, 8  </a:t>
            </a:r>
            <a:r>
              <a:rPr lang="en-US" sz="1200" b="1" dirty="0"/>
              <a:t>d</a:t>
            </a:r>
            <a:r>
              <a:rPr lang="en-US" sz="1200" dirty="0"/>
              <a:t> 7, 9  </a:t>
            </a:r>
            <a:r>
              <a:rPr lang="en-US" sz="1200" b="1" dirty="0"/>
              <a:t>e</a:t>
            </a:r>
            <a:r>
              <a:rPr lang="en-US" sz="1200" dirty="0"/>
              <a:t> 1, 6  </a:t>
            </a:r>
            <a:r>
              <a:rPr lang="en-US" sz="1200" b="1" dirty="0"/>
              <a:t>f</a:t>
            </a:r>
            <a:r>
              <a:rPr lang="en-US" sz="1200" dirty="0"/>
              <a:t> 10, 11 </a:t>
            </a:r>
          </a:p>
          <a:p>
            <a:pPr>
              <a:buNone/>
            </a:pPr>
            <a:r>
              <a:rPr lang="en-US" sz="1200" b="1" dirty="0"/>
              <a:t>ex.5</a:t>
            </a:r>
          </a:p>
          <a:p>
            <a:pPr>
              <a:buNone/>
            </a:pPr>
            <a:r>
              <a:rPr lang="en-US" sz="1200" dirty="0"/>
              <a:t>a) 1c   2g   3f  4h   5b   6a 7e  8d</a:t>
            </a:r>
          </a:p>
          <a:p>
            <a:pPr>
              <a:buNone/>
            </a:pPr>
            <a:r>
              <a:rPr lang="en-US" sz="1200" dirty="0"/>
              <a:t>b) </a:t>
            </a:r>
            <a:r>
              <a:rPr lang="en-US" sz="1200" b="1" dirty="0"/>
              <a:t>1</a:t>
            </a:r>
            <a:r>
              <a:rPr lang="en-US" sz="1200" dirty="0"/>
              <a:t> because   </a:t>
            </a:r>
            <a:r>
              <a:rPr lang="en-US" sz="1200" b="1" dirty="0"/>
              <a:t>2</a:t>
            </a:r>
            <a:r>
              <a:rPr lang="en-US" sz="1200" dirty="0"/>
              <a:t> For   </a:t>
            </a:r>
            <a:r>
              <a:rPr lang="en-US" sz="1200" b="1" dirty="0"/>
              <a:t>3</a:t>
            </a:r>
            <a:r>
              <a:rPr lang="en-US" sz="1200" dirty="0"/>
              <a:t> because of  </a:t>
            </a:r>
            <a:r>
              <a:rPr lang="en-US" sz="1200" b="1" dirty="0"/>
              <a:t>4</a:t>
            </a:r>
            <a:r>
              <a:rPr lang="en-US" sz="1200" dirty="0"/>
              <a:t> so that   </a:t>
            </a:r>
            <a:r>
              <a:rPr lang="en-US" sz="1200" b="1" dirty="0"/>
              <a:t>5</a:t>
            </a:r>
            <a:r>
              <a:rPr lang="en-US" sz="1200" dirty="0"/>
              <a:t> in order not to</a:t>
            </a:r>
          </a:p>
          <a:p>
            <a:pPr>
              <a:buNone/>
            </a:pPr>
            <a:r>
              <a:rPr lang="en-US" sz="1200" b="1" dirty="0"/>
              <a:t>ex.6</a:t>
            </a:r>
          </a:p>
          <a:p>
            <a:pPr>
              <a:buNone/>
            </a:pPr>
            <a:r>
              <a:rPr lang="en-US" sz="1200" dirty="0"/>
              <a:t>a)</a:t>
            </a:r>
            <a:r>
              <a:rPr lang="ru-RU" sz="1200" dirty="0"/>
              <a:t> </a:t>
            </a:r>
            <a:r>
              <a:rPr lang="en-US" sz="1200" dirty="0"/>
              <a:t>the reason for   reasons why   had a profound influence on    resulted in    be a consequence of   stems from   have its roots in </a:t>
            </a:r>
          </a:p>
          <a:p>
            <a:pPr>
              <a:buNone/>
            </a:pPr>
            <a:r>
              <a:rPr lang="en-US" sz="1200" dirty="0"/>
              <a:t>b) </a:t>
            </a:r>
            <a:r>
              <a:rPr lang="en-US" sz="1200" b="1" dirty="0"/>
              <a:t>1</a:t>
            </a:r>
            <a:r>
              <a:rPr lang="en-US" sz="1200" dirty="0"/>
              <a:t> to   </a:t>
            </a:r>
            <a:r>
              <a:rPr lang="en-US" sz="1200" b="1" dirty="0"/>
              <a:t>2</a:t>
            </a:r>
            <a:r>
              <a:rPr lang="en-US" sz="1200" dirty="0"/>
              <a:t> towards   </a:t>
            </a:r>
            <a:r>
              <a:rPr lang="en-US" sz="1200" b="1" dirty="0"/>
              <a:t>3</a:t>
            </a:r>
            <a:r>
              <a:rPr lang="en-US" sz="1200" dirty="0"/>
              <a:t> on  </a:t>
            </a:r>
            <a:r>
              <a:rPr lang="en-US" sz="1200" b="1" dirty="0"/>
              <a:t>4</a:t>
            </a:r>
            <a:r>
              <a:rPr lang="en-US" sz="1200" dirty="0"/>
              <a:t> about   </a:t>
            </a:r>
            <a:r>
              <a:rPr lang="en-US" sz="1200" b="1" dirty="0"/>
              <a:t>5</a:t>
            </a:r>
            <a:r>
              <a:rPr lang="en-US" sz="1200" dirty="0"/>
              <a:t> as  </a:t>
            </a:r>
            <a:r>
              <a:rPr lang="en-US" sz="1200" b="1" dirty="0"/>
              <a:t>6</a:t>
            </a:r>
            <a:r>
              <a:rPr lang="en-US" sz="1200" dirty="0"/>
              <a:t> of  </a:t>
            </a:r>
            <a:r>
              <a:rPr lang="en-US" sz="1200" b="1" dirty="0"/>
              <a:t>7</a:t>
            </a:r>
            <a:r>
              <a:rPr lang="en-US" sz="1200" dirty="0"/>
              <a:t> As   </a:t>
            </a:r>
            <a:r>
              <a:rPr lang="en-US" sz="1200" b="1" dirty="0"/>
              <a:t>8</a:t>
            </a:r>
            <a:r>
              <a:rPr lang="en-US" sz="1200" dirty="0"/>
              <a:t> why</a:t>
            </a:r>
            <a:endParaRPr lang="ru-RU" sz="1200" dirty="0"/>
          </a:p>
          <a:p>
            <a:pPr marL="514350" indent="-514350">
              <a:buNone/>
            </a:pPr>
            <a:r>
              <a:rPr lang="en-US" sz="1200" b="1" dirty="0"/>
              <a:t>ex. 7</a:t>
            </a:r>
          </a:p>
          <a:p>
            <a:pPr marL="514350" indent="-514350">
              <a:buNone/>
            </a:pPr>
            <a:r>
              <a:rPr lang="en-US" sz="1200" dirty="0"/>
              <a:t>Long, wide; deep</a:t>
            </a:r>
          </a:p>
          <a:p>
            <a:pPr marL="514350" indent="-514350">
              <a:buNone/>
            </a:pPr>
            <a:r>
              <a:rPr lang="en-US" sz="1200" b="1" dirty="0"/>
              <a:t>1</a:t>
            </a:r>
            <a:r>
              <a:rPr lang="en-US" sz="1200" dirty="0"/>
              <a:t> wide  </a:t>
            </a:r>
            <a:r>
              <a:rPr lang="en-US" sz="1200" b="1" dirty="0"/>
              <a:t>2</a:t>
            </a:r>
            <a:r>
              <a:rPr lang="en-US" sz="1200" dirty="0"/>
              <a:t> extreme  </a:t>
            </a:r>
            <a:r>
              <a:rPr lang="en-US" sz="1200" b="1" dirty="0"/>
              <a:t>3</a:t>
            </a:r>
            <a:r>
              <a:rPr lang="en-US" sz="1200" dirty="0"/>
              <a:t> big  </a:t>
            </a:r>
            <a:r>
              <a:rPr lang="en-US" sz="1200" b="1" dirty="0"/>
              <a:t>4</a:t>
            </a:r>
            <a:r>
              <a:rPr lang="en-US" sz="1200" dirty="0"/>
              <a:t> high  </a:t>
            </a:r>
            <a:r>
              <a:rPr lang="en-US" sz="1200" b="1" dirty="0"/>
              <a:t>5</a:t>
            </a:r>
            <a:r>
              <a:rPr lang="en-US" sz="1200" dirty="0"/>
              <a:t> big  </a:t>
            </a:r>
            <a:r>
              <a:rPr lang="en-US" sz="1200" b="1" dirty="0"/>
              <a:t>6</a:t>
            </a:r>
            <a:r>
              <a:rPr lang="en-US" sz="1200" dirty="0"/>
              <a:t> high  </a:t>
            </a:r>
            <a:r>
              <a:rPr lang="en-US" sz="1200" b="1" dirty="0"/>
              <a:t>7</a:t>
            </a:r>
            <a:r>
              <a:rPr lang="en-US" sz="1200" dirty="0"/>
              <a:t> great  </a:t>
            </a:r>
            <a:r>
              <a:rPr lang="en-US" sz="1200" b="1" dirty="0"/>
              <a:t>8</a:t>
            </a:r>
            <a:r>
              <a:rPr lang="en-US" sz="1200" dirty="0"/>
              <a:t> strong  </a:t>
            </a:r>
            <a:r>
              <a:rPr lang="en-US" sz="1200" b="1" dirty="0"/>
              <a:t>9</a:t>
            </a:r>
            <a:r>
              <a:rPr lang="en-US" sz="1200" dirty="0"/>
              <a:t> high  </a:t>
            </a:r>
            <a:r>
              <a:rPr lang="en-US" sz="1200" b="1" dirty="0"/>
              <a:t>10</a:t>
            </a:r>
            <a:r>
              <a:rPr lang="en-US" sz="1200" dirty="0"/>
              <a:t> strong   </a:t>
            </a:r>
          </a:p>
          <a:p>
            <a:pPr marL="514350" indent="-514350">
              <a:buNone/>
            </a:pPr>
            <a:r>
              <a:rPr lang="en-US" sz="1200" b="1" dirty="0"/>
              <a:t>ex. 8 </a:t>
            </a:r>
          </a:p>
          <a:p>
            <a:pPr marL="514350" indent="-514350">
              <a:buNone/>
            </a:pPr>
            <a:r>
              <a:rPr lang="en-US" sz="1200" dirty="0"/>
              <a:t>1) large/considerable/huge/tremendous; 2) amazing/huge/wide;  3) loud/terrible/tremendous; </a:t>
            </a:r>
          </a:p>
          <a:p>
            <a:pPr marL="514350" indent="-514350">
              <a:buNone/>
            </a:pPr>
            <a:r>
              <a:rPr lang="en-US" sz="1200" dirty="0"/>
              <a:t>4) considerable/great/huge/tremendous;  5) heavy/terrible/tremendous;  6) amazing/good/great/tremendous/valuable;  7) high/large; </a:t>
            </a:r>
          </a:p>
          <a:p>
            <a:pPr marL="514350" indent="-514350">
              <a:buNone/>
            </a:pPr>
            <a:r>
              <a:rPr lang="en-US" sz="1200" dirty="0"/>
              <a:t>8) amazing/considerable/good/great/huge/satisfactory/tremendous;  9) considerable/huge/tremendous/wide;  </a:t>
            </a:r>
          </a:p>
          <a:p>
            <a:pPr marL="514350" indent="-514350">
              <a:buNone/>
            </a:pPr>
            <a:r>
              <a:rPr lang="en-US" sz="1200" dirty="0"/>
              <a:t>10) amazing/considerable/endless/great/huge/tremendous/wide</a:t>
            </a:r>
          </a:p>
          <a:p>
            <a:pPr marL="514350" indent="-514350">
              <a:buNone/>
            </a:pPr>
            <a:endParaRPr lang="en-US" sz="1200" dirty="0"/>
          </a:p>
          <a:p>
            <a:pPr marL="514350" indent="-514350">
              <a:buNone/>
            </a:pPr>
            <a:endParaRPr lang="en-US" sz="1200" dirty="0"/>
          </a:p>
          <a:p>
            <a:pPr marL="514350" indent="-514350">
              <a:buNone/>
            </a:pPr>
            <a:endParaRPr lang="en-US" sz="1200" dirty="0"/>
          </a:p>
          <a:p>
            <a:pPr marL="514350" indent="-514350">
              <a:buNone/>
            </a:pPr>
            <a:endParaRPr lang="en-US" sz="1600" dirty="0"/>
          </a:p>
          <a:p>
            <a:pPr marL="514350" indent="-514350">
              <a:buNone/>
            </a:pPr>
            <a:endParaRPr lang="ru-RU" sz="1600" dirty="0"/>
          </a:p>
        </p:txBody>
      </p:sp>
    </p:spTree>
    <p:extLst>
      <p:ext uri="{BB962C8B-B14F-4D97-AF65-F5344CB8AC3E}">
        <p14:creationId xmlns:p14="http://schemas.microsoft.com/office/powerpoint/2010/main" val="3230770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42852"/>
            <a:ext cx="8229600" cy="368280"/>
          </a:xfrm>
        </p:spPr>
        <p:txBody>
          <a:bodyPr>
            <a:normAutofit/>
          </a:bodyPr>
          <a:lstStyle/>
          <a:p>
            <a:pPr algn="l">
              <a:buFont typeface="Wingdings" pitchFamily="2" charset="2"/>
              <a:buChar char="Ø"/>
            </a:pPr>
            <a:r>
              <a:rPr lang="en-US" sz="1200" dirty="0">
                <a:solidFill>
                  <a:srgbClr val="0070C0"/>
                </a:solidFill>
              </a:rPr>
              <a:t> </a:t>
            </a:r>
            <a:r>
              <a:rPr lang="en-US" sz="1400" b="1" dirty="0">
                <a:solidFill>
                  <a:srgbClr val="0070C0"/>
                </a:solidFill>
              </a:rPr>
              <a:t>Emphasizing</a:t>
            </a:r>
            <a:r>
              <a:rPr lang="en-US" sz="1200" dirty="0"/>
              <a:t> </a:t>
            </a:r>
            <a:endParaRPr lang="ru-RU" sz="1200" dirty="0"/>
          </a:p>
        </p:txBody>
      </p:sp>
      <p:sp>
        <p:nvSpPr>
          <p:cNvPr id="3" name="Содержимое 2"/>
          <p:cNvSpPr>
            <a:spLocks noGrp="1"/>
          </p:cNvSpPr>
          <p:nvPr>
            <p:ph idx="1"/>
          </p:nvPr>
        </p:nvSpPr>
        <p:spPr>
          <a:xfrm>
            <a:off x="285720" y="500042"/>
            <a:ext cx="8501122" cy="6143668"/>
          </a:xfrm>
        </p:spPr>
        <p:txBody>
          <a:bodyPr>
            <a:normAutofit/>
          </a:bodyPr>
          <a:lstStyle/>
          <a:p>
            <a:pPr>
              <a:buNone/>
            </a:pPr>
            <a:r>
              <a:rPr lang="en-US" sz="1000" dirty="0"/>
              <a:t>Emphasis is showing or stating that something is particularly important or worth giving attention to. Fro emphasis, certain adverbs and adverbial phrases can be put at the beginning of a sentence or clause with an inversion of the following verb; the position of the subject and the verb is the same as in the question forms. These structures are often used in literary or formal contexts. </a:t>
            </a:r>
          </a:p>
          <a:p>
            <a:pPr>
              <a:buFont typeface="Wingdings" pitchFamily="2" charset="2"/>
              <a:buChar char="Ø"/>
            </a:pPr>
            <a:r>
              <a:rPr lang="en-US" sz="1000" dirty="0">
                <a:solidFill>
                  <a:srgbClr val="0070C0"/>
                </a:solidFill>
              </a:rPr>
              <a:t>Forms of inversion</a:t>
            </a:r>
          </a:p>
          <a:p>
            <a:r>
              <a:rPr lang="en-US" sz="1000" dirty="0"/>
              <a:t>When the verb is used in a form with an auxiliary, the structure is adverbial + auxiliary + subject + main verb.</a:t>
            </a:r>
          </a:p>
          <a:p>
            <a:pPr>
              <a:buNone/>
            </a:pPr>
            <a:r>
              <a:rPr lang="en-US" sz="1000" i="1" dirty="0">
                <a:solidFill>
                  <a:srgbClr val="002060"/>
                </a:solidFill>
              </a:rPr>
              <a:t>Hardly had I started speaking when he interrupted me.</a:t>
            </a:r>
          </a:p>
          <a:p>
            <a:r>
              <a:rPr lang="en-US" sz="1000" dirty="0"/>
              <a:t>When the verb is used in a form with more than one auxiliary, the structure is adverbial + first auxiliary + subject + other auxiliaries + main verb.</a:t>
            </a:r>
          </a:p>
          <a:p>
            <a:pPr>
              <a:buNone/>
            </a:pPr>
            <a:r>
              <a:rPr lang="en-US" sz="1000" i="1" dirty="0">
                <a:solidFill>
                  <a:srgbClr val="002060"/>
                </a:solidFill>
              </a:rPr>
              <a:t>Never have I been introduced to so many people in a single night.</a:t>
            </a:r>
          </a:p>
          <a:p>
            <a:r>
              <a:rPr lang="en-US" sz="1000" dirty="0"/>
              <a:t>With present / past simple, the structure is adverbial + do / did + subject + main verb.</a:t>
            </a:r>
          </a:p>
          <a:p>
            <a:pPr>
              <a:buNone/>
            </a:pPr>
            <a:r>
              <a:rPr lang="en-US" sz="1000" i="1" dirty="0">
                <a:solidFill>
                  <a:srgbClr val="002060"/>
                </a:solidFill>
              </a:rPr>
              <a:t>Never did I consider he might be discovered.</a:t>
            </a:r>
          </a:p>
          <a:p>
            <a:r>
              <a:rPr lang="en-US" sz="1000" dirty="0"/>
              <a:t>With the simple form of </a:t>
            </a:r>
            <a:r>
              <a:rPr lang="en-US" sz="1000" i="1" dirty="0"/>
              <a:t>be</a:t>
            </a:r>
            <a:r>
              <a:rPr lang="en-US" sz="1000" dirty="0"/>
              <a:t>, the main verb is placed before the subject.</a:t>
            </a:r>
          </a:p>
          <a:p>
            <a:pPr>
              <a:buNone/>
            </a:pPr>
            <a:r>
              <a:rPr lang="en-US" sz="1000" i="1" dirty="0">
                <a:solidFill>
                  <a:srgbClr val="002060"/>
                </a:solidFill>
              </a:rPr>
              <a:t>Rarely was he at home.</a:t>
            </a:r>
          </a:p>
          <a:p>
            <a:r>
              <a:rPr lang="en-US" sz="1000" dirty="0"/>
              <a:t>Placing the subordinate clause before the main clause.</a:t>
            </a:r>
          </a:p>
          <a:p>
            <a:pPr>
              <a:buNone/>
            </a:pPr>
            <a:r>
              <a:rPr lang="en-US" sz="1000" i="1" dirty="0">
                <a:solidFill>
                  <a:srgbClr val="002060"/>
                </a:solidFill>
              </a:rPr>
              <a:t>Because he was feeling depressed, Pierre stayed in bed all day.</a:t>
            </a:r>
          </a:p>
          <a:p>
            <a:r>
              <a:rPr lang="en-US" sz="1000" dirty="0"/>
              <a:t>Placing preposition and adverb phrases that are not part of another phrase before the subject of the sentence.</a:t>
            </a:r>
          </a:p>
          <a:p>
            <a:pPr>
              <a:buNone/>
            </a:pPr>
            <a:r>
              <a:rPr lang="en-US" sz="1000" i="1" dirty="0">
                <a:solidFill>
                  <a:srgbClr val="002060"/>
                </a:solidFill>
              </a:rPr>
              <a:t>Despite its high cost of living, Switzerland attracts a lot of foreign tourists.</a:t>
            </a:r>
          </a:p>
          <a:p>
            <a:pPr>
              <a:buNone/>
            </a:pPr>
            <a:r>
              <a:rPr lang="en-US" sz="1000" dirty="0">
                <a:solidFill>
                  <a:srgbClr val="0070C0"/>
                </a:solidFill>
              </a:rPr>
              <a:t>Common examples of adverbials</a:t>
            </a:r>
          </a:p>
          <a:p>
            <a:pPr>
              <a:buNone/>
            </a:pPr>
            <a:endParaRPr lang="en-US" sz="1000" dirty="0">
              <a:solidFill>
                <a:srgbClr val="0070C0"/>
              </a:solidFill>
            </a:endParaRPr>
          </a:p>
          <a:p>
            <a:pPr>
              <a:buNone/>
            </a:pPr>
            <a:endParaRPr lang="en-US" sz="1000" i="1" dirty="0">
              <a:solidFill>
                <a:srgbClr val="002060"/>
              </a:solidFill>
            </a:endParaRPr>
          </a:p>
          <a:p>
            <a:pPr>
              <a:buNone/>
            </a:pPr>
            <a:endParaRPr lang="en-US" sz="1000" i="1" dirty="0"/>
          </a:p>
          <a:p>
            <a:pPr>
              <a:buNone/>
            </a:pPr>
            <a:endParaRPr lang="en-US" sz="1000" dirty="0"/>
          </a:p>
          <a:p>
            <a:pPr>
              <a:buNone/>
            </a:pPr>
            <a:endParaRPr lang="ru-RU" sz="1000" dirty="0"/>
          </a:p>
        </p:txBody>
      </p:sp>
      <p:graphicFrame>
        <p:nvGraphicFramePr>
          <p:cNvPr id="6" name="Таблица 5"/>
          <p:cNvGraphicFramePr>
            <a:graphicFrameLocks noGrp="1"/>
          </p:cNvGraphicFramePr>
          <p:nvPr/>
        </p:nvGraphicFramePr>
        <p:xfrm>
          <a:off x="428596" y="3714752"/>
          <a:ext cx="7453322" cy="2682240"/>
        </p:xfrm>
        <a:graphic>
          <a:graphicData uri="http://schemas.openxmlformats.org/drawingml/2006/table">
            <a:tbl>
              <a:tblPr firstRow="1" bandRow="1">
                <a:tableStyleId>{2D5ABB26-0587-4C30-8999-92F81FD0307C}</a:tableStyleId>
              </a:tblPr>
              <a:tblGrid>
                <a:gridCol w="1928826">
                  <a:extLst>
                    <a:ext uri="{9D8B030D-6E8A-4147-A177-3AD203B41FA5}">
                      <a16:colId xmlns:a16="http://schemas.microsoft.com/office/drawing/2014/main" val="20000"/>
                    </a:ext>
                  </a:extLst>
                </a:gridCol>
                <a:gridCol w="5524496">
                  <a:extLst>
                    <a:ext uri="{9D8B030D-6E8A-4147-A177-3AD203B41FA5}">
                      <a16:colId xmlns:a16="http://schemas.microsoft.com/office/drawing/2014/main" val="20001"/>
                    </a:ext>
                  </a:extLst>
                </a:gridCol>
              </a:tblGrid>
              <a:tr h="233795">
                <a:tc>
                  <a:txBody>
                    <a:bodyPr/>
                    <a:lstStyle/>
                    <a:p>
                      <a:r>
                        <a:rPr lang="en-US" sz="1000" dirty="0"/>
                        <a:t>Hardly</a:t>
                      </a:r>
                      <a:endParaRPr lang="ru-RU" sz="1000" dirty="0"/>
                    </a:p>
                  </a:txBody>
                  <a:tcPr/>
                </a:tc>
                <a:tc>
                  <a:txBody>
                    <a:bodyPr/>
                    <a:lstStyle/>
                    <a:p>
                      <a:r>
                        <a:rPr lang="en-US" sz="1000" i="1" dirty="0"/>
                        <a:t>Hardly had we set foot outside when it began</a:t>
                      </a:r>
                      <a:r>
                        <a:rPr lang="en-US" sz="1000" i="1" baseline="0" dirty="0"/>
                        <a:t> to rain.</a:t>
                      </a:r>
                      <a:endParaRPr lang="ru-RU" sz="1000" i="1" dirty="0"/>
                    </a:p>
                  </a:txBody>
                  <a:tcPr/>
                </a:tc>
                <a:extLst>
                  <a:ext uri="{0D108BD9-81ED-4DB2-BD59-A6C34878D82A}">
                    <a16:rowId xmlns:a16="http://schemas.microsoft.com/office/drawing/2014/main" val="10000"/>
                  </a:ext>
                </a:extLst>
              </a:tr>
              <a:tr h="233795">
                <a:tc>
                  <a:txBody>
                    <a:bodyPr/>
                    <a:lstStyle/>
                    <a:p>
                      <a:r>
                        <a:rPr lang="en-US" sz="1000" dirty="0"/>
                        <a:t>Little</a:t>
                      </a:r>
                      <a:endParaRPr lang="ru-RU" sz="1000" dirty="0"/>
                    </a:p>
                  </a:txBody>
                  <a:tcPr/>
                </a:tc>
                <a:tc>
                  <a:txBody>
                    <a:bodyPr/>
                    <a:lstStyle/>
                    <a:p>
                      <a:r>
                        <a:rPr lang="en-US" sz="1000" i="1" dirty="0"/>
                        <a:t>Little did I ever imagine that I would one day be working here myself.</a:t>
                      </a:r>
                      <a:endParaRPr lang="ru-RU" sz="1000" i="1" dirty="0"/>
                    </a:p>
                  </a:txBody>
                  <a:tcPr/>
                </a:tc>
                <a:extLst>
                  <a:ext uri="{0D108BD9-81ED-4DB2-BD59-A6C34878D82A}">
                    <a16:rowId xmlns:a16="http://schemas.microsoft.com/office/drawing/2014/main" val="10001"/>
                  </a:ext>
                </a:extLst>
              </a:tr>
              <a:tr h="233795">
                <a:tc>
                  <a:txBody>
                    <a:bodyPr/>
                    <a:lstStyle/>
                    <a:p>
                      <a:r>
                        <a:rPr lang="en-US" sz="1000" dirty="0"/>
                        <a:t>Never</a:t>
                      </a:r>
                      <a:endParaRPr lang="ru-RU" sz="1000" dirty="0"/>
                    </a:p>
                  </a:txBody>
                  <a:tcPr/>
                </a:tc>
                <a:tc>
                  <a:txBody>
                    <a:bodyPr/>
                    <a:lstStyle/>
                    <a:p>
                      <a:r>
                        <a:rPr lang="en-US" sz="1000" i="1" dirty="0"/>
                        <a:t>Never have I seen anything more remarkable.</a:t>
                      </a:r>
                      <a:endParaRPr lang="ru-RU" sz="1000" i="1" dirty="0"/>
                    </a:p>
                  </a:txBody>
                  <a:tcPr/>
                </a:tc>
                <a:extLst>
                  <a:ext uri="{0D108BD9-81ED-4DB2-BD59-A6C34878D82A}">
                    <a16:rowId xmlns:a16="http://schemas.microsoft.com/office/drawing/2014/main" val="10002"/>
                  </a:ext>
                </a:extLst>
              </a:tr>
              <a:tr h="233795">
                <a:tc>
                  <a:txBody>
                    <a:bodyPr/>
                    <a:lstStyle/>
                    <a:p>
                      <a:r>
                        <a:rPr lang="en-US" sz="1000" dirty="0"/>
                        <a:t>No sooner</a:t>
                      </a:r>
                      <a:endParaRPr lang="ru-RU" sz="1000" dirty="0"/>
                    </a:p>
                  </a:txBody>
                  <a:tcPr/>
                </a:tc>
                <a:tc>
                  <a:txBody>
                    <a:bodyPr/>
                    <a:lstStyle/>
                    <a:p>
                      <a:r>
                        <a:rPr lang="en-US" sz="1000" i="1" dirty="0"/>
                        <a:t>No sooner had she walked in the room than everyone fell silent.</a:t>
                      </a:r>
                      <a:endParaRPr lang="ru-RU" sz="1000" i="1" dirty="0"/>
                    </a:p>
                  </a:txBody>
                  <a:tcPr/>
                </a:tc>
                <a:extLst>
                  <a:ext uri="{0D108BD9-81ED-4DB2-BD59-A6C34878D82A}">
                    <a16:rowId xmlns:a16="http://schemas.microsoft.com/office/drawing/2014/main" val="10003"/>
                  </a:ext>
                </a:extLst>
              </a:tr>
              <a:tr h="233795">
                <a:tc>
                  <a:txBody>
                    <a:bodyPr/>
                    <a:lstStyle/>
                    <a:p>
                      <a:r>
                        <a:rPr lang="en-US" sz="1000" dirty="0"/>
                        <a:t>Not only … but also</a:t>
                      </a:r>
                      <a:endParaRPr lang="ru-RU" sz="1000" dirty="0"/>
                    </a:p>
                  </a:txBody>
                  <a:tcPr/>
                </a:tc>
                <a:tc>
                  <a:txBody>
                    <a:bodyPr/>
                    <a:lstStyle/>
                    <a:p>
                      <a:r>
                        <a:rPr lang="en-US" sz="1000" i="1" dirty="0"/>
                        <a:t>Not only did he cook</a:t>
                      </a:r>
                      <a:r>
                        <a:rPr lang="en-US" sz="1000" i="1" baseline="0" dirty="0"/>
                        <a:t> dinner for everyone but he also tidied the kitchen after everyone had gone home. </a:t>
                      </a:r>
                      <a:endParaRPr lang="ru-RU" sz="1000" i="1" dirty="0"/>
                    </a:p>
                  </a:txBody>
                  <a:tcPr/>
                </a:tc>
                <a:extLst>
                  <a:ext uri="{0D108BD9-81ED-4DB2-BD59-A6C34878D82A}">
                    <a16:rowId xmlns:a16="http://schemas.microsoft.com/office/drawing/2014/main" val="10004"/>
                  </a:ext>
                </a:extLst>
              </a:tr>
              <a:tr h="233795">
                <a:tc>
                  <a:txBody>
                    <a:bodyPr/>
                    <a:lstStyle/>
                    <a:p>
                      <a:r>
                        <a:rPr lang="en-US" sz="1000" dirty="0"/>
                        <a:t>On no account</a:t>
                      </a:r>
                      <a:endParaRPr lang="ru-RU" sz="1000" dirty="0"/>
                    </a:p>
                  </a:txBody>
                  <a:tcPr/>
                </a:tc>
                <a:tc>
                  <a:txBody>
                    <a:bodyPr/>
                    <a:lstStyle/>
                    <a:p>
                      <a:r>
                        <a:rPr lang="en-US" sz="1000" i="1" dirty="0"/>
                        <a:t>On no account am I going to tell him what I think of him.</a:t>
                      </a:r>
                      <a:endParaRPr lang="ru-RU" sz="1000" i="1" dirty="0"/>
                    </a:p>
                  </a:txBody>
                  <a:tcPr/>
                </a:tc>
                <a:extLst>
                  <a:ext uri="{0D108BD9-81ED-4DB2-BD59-A6C34878D82A}">
                    <a16:rowId xmlns:a16="http://schemas.microsoft.com/office/drawing/2014/main" val="10005"/>
                  </a:ext>
                </a:extLst>
              </a:tr>
              <a:tr h="233795">
                <a:tc>
                  <a:txBody>
                    <a:bodyPr/>
                    <a:lstStyle/>
                    <a:p>
                      <a:r>
                        <a:rPr lang="en-US" sz="1000" dirty="0"/>
                        <a:t>Seldom</a:t>
                      </a:r>
                      <a:endParaRPr lang="ru-RU" sz="1000" dirty="0"/>
                    </a:p>
                  </a:txBody>
                  <a:tcPr/>
                </a:tc>
                <a:tc>
                  <a:txBody>
                    <a:bodyPr/>
                    <a:lstStyle/>
                    <a:p>
                      <a:r>
                        <a:rPr lang="en-US" sz="1000" i="1" dirty="0"/>
                        <a:t>Seldom have I encountered such rudeness.</a:t>
                      </a:r>
                      <a:endParaRPr lang="ru-RU" sz="1000" i="1" dirty="0"/>
                    </a:p>
                  </a:txBody>
                  <a:tcPr/>
                </a:tc>
                <a:extLst>
                  <a:ext uri="{0D108BD9-81ED-4DB2-BD59-A6C34878D82A}">
                    <a16:rowId xmlns:a16="http://schemas.microsoft.com/office/drawing/2014/main" val="10006"/>
                  </a:ext>
                </a:extLst>
              </a:tr>
              <a:tr h="233795">
                <a:tc>
                  <a:txBody>
                    <a:bodyPr/>
                    <a:lstStyle/>
                    <a:p>
                      <a:r>
                        <a:rPr lang="en-US" sz="1000" dirty="0"/>
                        <a:t>Under no circumstances</a:t>
                      </a:r>
                      <a:endParaRPr lang="ru-RU" sz="1000" dirty="0"/>
                    </a:p>
                  </a:txBody>
                  <a:tcPr/>
                </a:tc>
                <a:tc>
                  <a:txBody>
                    <a:bodyPr/>
                    <a:lstStyle/>
                    <a:p>
                      <a:r>
                        <a:rPr lang="en-US" sz="1000" i="1" dirty="0"/>
                        <a:t>Under no circumstances could we ever agree to such an arrangement.</a:t>
                      </a:r>
                      <a:endParaRPr lang="ru-RU" sz="1000" i="1" dirty="0"/>
                    </a:p>
                  </a:txBody>
                  <a:tcPr/>
                </a:tc>
                <a:extLst>
                  <a:ext uri="{0D108BD9-81ED-4DB2-BD59-A6C34878D82A}">
                    <a16:rowId xmlns:a16="http://schemas.microsoft.com/office/drawing/2014/main" val="10007"/>
                  </a:ext>
                </a:extLst>
              </a:tr>
              <a:tr h="233795">
                <a:tc>
                  <a:txBody>
                    <a:bodyPr/>
                    <a:lstStyle/>
                    <a:p>
                      <a:r>
                        <a:rPr lang="en-US" sz="1000" dirty="0"/>
                        <a:t>So … that</a:t>
                      </a:r>
                      <a:endParaRPr lang="ru-RU" sz="1000" dirty="0"/>
                    </a:p>
                  </a:txBody>
                  <a:tcPr/>
                </a:tc>
                <a:tc>
                  <a:txBody>
                    <a:bodyPr/>
                    <a:lstStyle/>
                    <a:p>
                      <a:r>
                        <a:rPr lang="en-US" sz="1000" i="1" dirty="0"/>
                        <a:t>So alarmed was he that he fell from his</a:t>
                      </a:r>
                      <a:r>
                        <a:rPr lang="en-US" sz="1000" i="1" baseline="0" dirty="0"/>
                        <a:t> horse.</a:t>
                      </a:r>
                      <a:endParaRPr lang="ru-RU" sz="1000" i="1" dirty="0"/>
                    </a:p>
                  </a:txBody>
                  <a:tcPr/>
                </a:tc>
                <a:extLst>
                  <a:ext uri="{0D108BD9-81ED-4DB2-BD59-A6C34878D82A}">
                    <a16:rowId xmlns:a16="http://schemas.microsoft.com/office/drawing/2014/main" val="10008"/>
                  </a:ext>
                </a:extLst>
              </a:tr>
              <a:tr h="233795">
                <a:tc>
                  <a:txBody>
                    <a:bodyPr/>
                    <a:lstStyle/>
                    <a:p>
                      <a:r>
                        <a:rPr lang="en-US" sz="1000" dirty="0"/>
                        <a:t>Only after</a:t>
                      </a:r>
                      <a:endParaRPr lang="ru-RU" sz="1000" dirty="0"/>
                    </a:p>
                  </a:txBody>
                  <a:tcPr/>
                </a:tc>
                <a:tc>
                  <a:txBody>
                    <a:bodyPr/>
                    <a:lstStyle/>
                    <a:p>
                      <a:r>
                        <a:rPr lang="en-US" sz="1000" i="1" dirty="0"/>
                        <a:t>Only after his project is completed could we contemplate taking on something new.</a:t>
                      </a:r>
                      <a:endParaRPr lang="ru-RU" sz="1000" i="1" dirty="0"/>
                    </a:p>
                  </a:txBody>
                  <a:tcPr/>
                </a:tc>
                <a:extLst>
                  <a:ext uri="{0D108BD9-81ED-4DB2-BD59-A6C34878D82A}">
                    <a16:rowId xmlns:a16="http://schemas.microsoft.com/office/drawing/2014/main" val="10009"/>
                  </a:ext>
                </a:extLst>
              </a:tr>
              <a:tr h="233795">
                <a:tc>
                  <a:txBody>
                    <a:bodyPr/>
                    <a:lstStyle/>
                    <a:p>
                      <a:r>
                        <a:rPr lang="en-US" sz="1000" dirty="0"/>
                        <a:t>Not until</a:t>
                      </a:r>
                      <a:endParaRPr lang="ru-RU" sz="1000" dirty="0"/>
                    </a:p>
                  </a:txBody>
                  <a:tcPr/>
                </a:tc>
                <a:tc>
                  <a:txBody>
                    <a:bodyPr/>
                    <a:lstStyle/>
                    <a:p>
                      <a:r>
                        <a:rPr lang="en-US" sz="1000" i="1" dirty="0"/>
                        <a:t>Not until you convince me that you are committed will I give you my agreement.</a:t>
                      </a:r>
                      <a:endParaRPr lang="ru-RU" sz="1000" i="1"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55878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14290"/>
            <a:ext cx="8501122" cy="6429420"/>
          </a:xfrm>
        </p:spPr>
        <p:txBody>
          <a:bodyPr>
            <a:normAutofit/>
          </a:bodyPr>
          <a:lstStyle/>
          <a:p>
            <a:pPr>
              <a:buNone/>
            </a:pPr>
            <a:r>
              <a:rPr lang="en-US" sz="1100" b="1" dirty="0"/>
              <a:t>9. Use inversion to make these sentences more emphatic.</a:t>
            </a:r>
          </a:p>
          <a:p>
            <a:pPr marL="514350" indent="-514350">
              <a:buAutoNum type="arabicParenR"/>
            </a:pPr>
            <a:r>
              <a:rPr lang="en-US" sz="1100" dirty="0"/>
              <a:t>I’ve never in my life tasted anything so awful!</a:t>
            </a:r>
          </a:p>
          <a:p>
            <a:pPr marL="514350" indent="-514350">
              <a:buAutoNum type="arabicParenR"/>
            </a:pPr>
            <a:r>
              <a:rPr lang="en-US" sz="1100" dirty="0"/>
              <a:t>Credit cards are not accepted under any circumstances.</a:t>
            </a:r>
          </a:p>
          <a:p>
            <a:pPr marL="514350" indent="-514350">
              <a:buAutoNum type="arabicParenR"/>
            </a:pPr>
            <a:r>
              <a:rPr lang="en-US" sz="1100" dirty="0"/>
              <a:t>We didn’t find out about his research until much later.</a:t>
            </a:r>
          </a:p>
          <a:p>
            <a:pPr marL="514350" indent="-514350">
              <a:buAutoNum type="arabicParenR"/>
            </a:pPr>
            <a:r>
              <a:rPr lang="en-US" sz="1100" dirty="0"/>
              <a:t>We only realised what had happened when we arrived back at the lab.</a:t>
            </a:r>
          </a:p>
          <a:p>
            <a:pPr marL="514350" indent="-514350">
              <a:buAutoNum type="arabicParenR"/>
            </a:pPr>
            <a:r>
              <a:rPr lang="en-US" sz="1100" dirty="0"/>
              <a:t>We not only lost our passports but also all our money. </a:t>
            </a:r>
          </a:p>
          <a:p>
            <a:pPr marL="514350" indent="-514350">
              <a:buAutoNum type="arabicParenR"/>
            </a:pPr>
            <a:r>
              <a:rPr lang="en-US" sz="1100" dirty="0"/>
              <a:t>We’d hardly got there when the fire alarm went off.</a:t>
            </a:r>
          </a:p>
          <a:p>
            <a:pPr marL="514350" indent="-514350">
              <a:buAutoNum type="arabicParenR"/>
            </a:pPr>
            <a:r>
              <a:rPr lang="en-US" sz="1100" dirty="0"/>
              <a:t>He has little idea of what’s in store for him.</a:t>
            </a:r>
          </a:p>
          <a:p>
            <a:pPr marL="514350" indent="-514350">
              <a:buAutoNum type="arabicParenR"/>
            </a:pPr>
            <a:r>
              <a:rPr lang="en-US" sz="1100" dirty="0"/>
              <a:t>I only learned her secret after her death.</a:t>
            </a:r>
          </a:p>
          <a:p>
            <a:pPr marL="514350" indent="-514350">
              <a:buNone/>
            </a:pPr>
            <a:r>
              <a:rPr lang="en-US" sz="1100" b="1" dirty="0"/>
              <a:t>10. You are writing about food and restaurants in your country. Complete these sentences in any way that might be appropriate.</a:t>
            </a:r>
          </a:p>
          <a:p>
            <a:pPr marL="514350" indent="-514350">
              <a:buNone/>
            </a:pPr>
            <a:r>
              <a:rPr lang="en-US" sz="1100" dirty="0"/>
              <a:t>EXAMPLE: On no account should you leave our town without sampling the speciality of the region.</a:t>
            </a:r>
          </a:p>
          <a:p>
            <a:pPr marL="514350" indent="-514350">
              <a:buNone/>
            </a:pPr>
            <a:r>
              <a:rPr lang="en-US" sz="1100" b="1" dirty="0"/>
              <a:t>a</a:t>
            </a:r>
            <a:r>
              <a:rPr lang="en-US" sz="1100" dirty="0"/>
              <a:t> Little ________________________________________________________________________</a:t>
            </a:r>
          </a:p>
          <a:p>
            <a:pPr marL="514350" indent="-514350">
              <a:buNone/>
            </a:pPr>
            <a:r>
              <a:rPr lang="en-US" sz="1100" b="1" dirty="0"/>
              <a:t>b</a:t>
            </a:r>
            <a:r>
              <a:rPr lang="en-US" sz="1100" dirty="0"/>
              <a:t> Never _______________________________________________________________________</a:t>
            </a:r>
          </a:p>
          <a:p>
            <a:pPr marL="514350" indent="-514350">
              <a:buNone/>
            </a:pPr>
            <a:r>
              <a:rPr lang="en-US" sz="1100" b="1" dirty="0"/>
              <a:t>c</a:t>
            </a:r>
            <a:r>
              <a:rPr lang="en-US" sz="1100" dirty="0"/>
              <a:t> Hardly _______________________________________________________________________</a:t>
            </a:r>
          </a:p>
          <a:p>
            <a:pPr marL="514350" indent="-514350">
              <a:buNone/>
            </a:pPr>
            <a:r>
              <a:rPr lang="en-US" sz="1100" b="1" dirty="0"/>
              <a:t>d</a:t>
            </a:r>
            <a:r>
              <a:rPr lang="en-US" sz="1100" dirty="0"/>
              <a:t> Only after ____________________________________________________________________</a:t>
            </a:r>
          </a:p>
          <a:p>
            <a:pPr marL="514350" indent="-514350">
              <a:buNone/>
            </a:pPr>
            <a:r>
              <a:rPr lang="en-US" sz="1100" b="1" dirty="0"/>
              <a:t>e</a:t>
            </a:r>
            <a:r>
              <a:rPr lang="en-US" sz="1100" dirty="0"/>
              <a:t> Under no circumstances _________________________________________________________</a:t>
            </a:r>
          </a:p>
          <a:p>
            <a:pPr marL="514350" indent="-514350">
              <a:buNone/>
            </a:pPr>
            <a:r>
              <a:rPr lang="en-US" sz="1100" b="1" dirty="0"/>
              <a:t>f</a:t>
            </a:r>
            <a:r>
              <a:rPr lang="en-US" sz="1100" dirty="0"/>
              <a:t> Not until _____________________________________________________________________</a:t>
            </a:r>
          </a:p>
          <a:p>
            <a:pPr marL="514350" indent="-514350">
              <a:buNone/>
            </a:pPr>
            <a:r>
              <a:rPr lang="en-US" sz="1100" b="1" dirty="0"/>
              <a:t>g</a:t>
            </a:r>
            <a:r>
              <a:rPr lang="en-US" sz="1100" dirty="0"/>
              <a:t> Not only _____________________________________________________________________</a:t>
            </a:r>
          </a:p>
          <a:p>
            <a:pPr marL="514350" indent="-514350">
              <a:buNone/>
            </a:pPr>
            <a:r>
              <a:rPr lang="en-US" sz="1100" b="1" dirty="0"/>
              <a:t>11. Read each pair of sentences and then complete the gap in the second sentence.</a:t>
            </a:r>
          </a:p>
          <a:p>
            <a:pPr marL="514350" indent="-514350">
              <a:buNone/>
            </a:pPr>
            <a:r>
              <a:rPr lang="en-US" sz="1100" dirty="0"/>
              <a:t>1) George didn’t have anywhere to live over the summer so he rented a caravan by the beach.</a:t>
            </a:r>
          </a:p>
          <a:p>
            <a:pPr marL="514350" indent="-514350">
              <a:buNone/>
            </a:pPr>
            <a:r>
              <a:rPr lang="en-US" sz="1100" dirty="0"/>
              <a:t>George didn’t have anywhere to live over the summer so what </a:t>
            </a:r>
            <a:r>
              <a:rPr lang="en-US" sz="1100" i="1" u="sng" dirty="0">
                <a:solidFill>
                  <a:srgbClr val="002060"/>
                </a:solidFill>
              </a:rPr>
              <a:t>he did was rent </a:t>
            </a:r>
            <a:r>
              <a:rPr lang="en-US" sz="1100" dirty="0"/>
              <a:t>a caravan by the beach.</a:t>
            </a:r>
          </a:p>
          <a:p>
            <a:pPr marL="514350" indent="-514350">
              <a:buNone/>
            </a:pPr>
            <a:r>
              <a:rPr lang="en-US" sz="1100" dirty="0"/>
              <a:t>2) The local football team need a good manager to help them achieve their potential.</a:t>
            </a:r>
          </a:p>
          <a:p>
            <a:pPr marL="514350" indent="-514350">
              <a:buNone/>
            </a:pPr>
            <a:r>
              <a:rPr lang="en-US" sz="1100" dirty="0"/>
              <a:t>All _____________________________ to help them achieve their potential.</a:t>
            </a:r>
          </a:p>
          <a:p>
            <a:pPr marL="514350" indent="-514350">
              <a:buNone/>
            </a:pPr>
            <a:r>
              <a:rPr lang="en-US" sz="1100" dirty="0"/>
              <a:t>3) I decided to apply to this college because of the excellent sports facilities. </a:t>
            </a:r>
          </a:p>
          <a:p>
            <a:pPr marL="514350" indent="-514350">
              <a:buNone/>
            </a:pPr>
            <a:r>
              <a:rPr lang="en-US" sz="1100" dirty="0"/>
              <a:t>It was because of ___________________________________ this college.</a:t>
            </a:r>
          </a:p>
          <a:p>
            <a:pPr marL="514350" indent="-514350">
              <a:buNone/>
            </a:pPr>
            <a:r>
              <a:rPr lang="en-US" sz="1100" dirty="0"/>
              <a:t>4) I want to save enough money to take flying lessons.</a:t>
            </a:r>
          </a:p>
          <a:p>
            <a:pPr marL="514350" indent="-514350">
              <a:buNone/>
            </a:pPr>
            <a:r>
              <a:rPr lang="en-US" sz="1100" dirty="0"/>
              <a:t>What ____________________________ flying lessons.</a:t>
            </a:r>
          </a:p>
          <a:p>
            <a:pPr marL="514350" indent="-514350">
              <a:buNone/>
            </a:pPr>
            <a:r>
              <a:rPr lang="en-US" sz="1100" dirty="0"/>
              <a:t>5) Every morning he checks his emails before he does anything else. </a:t>
            </a:r>
          </a:p>
          <a:p>
            <a:pPr marL="514350" indent="-514350">
              <a:buNone/>
            </a:pPr>
            <a:r>
              <a:rPr lang="en-US" sz="1100" dirty="0"/>
              <a:t>The first thing ___________________________________ his emails.</a:t>
            </a:r>
          </a:p>
          <a:p>
            <a:pPr marL="514350" indent="-514350">
              <a:buNone/>
            </a:pPr>
            <a:r>
              <a:rPr lang="en-US" sz="1100" dirty="0"/>
              <a:t>6) If your credit card is stolen, you should ring the emergency number immediately.</a:t>
            </a:r>
          </a:p>
          <a:p>
            <a:pPr marL="514350" indent="-514350">
              <a:buNone/>
            </a:pPr>
            <a:r>
              <a:rPr lang="en-US" sz="1100" dirty="0"/>
              <a:t>What __________________________________ the emergency number immediately.</a:t>
            </a:r>
          </a:p>
          <a:p>
            <a:pPr marL="514350" indent="-514350">
              <a:buAutoNum type="arabicParenR"/>
            </a:pPr>
            <a:endParaRPr lang="en-US" sz="1200" dirty="0"/>
          </a:p>
        </p:txBody>
      </p:sp>
    </p:spTree>
    <p:extLst>
      <p:ext uri="{BB962C8B-B14F-4D97-AF65-F5344CB8AC3E}">
        <p14:creationId xmlns:p14="http://schemas.microsoft.com/office/powerpoint/2010/main" val="31097431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a:bodyPr>
          <a:lstStyle/>
          <a:p>
            <a:pPr algn="l">
              <a:buFont typeface="Wingdings" pitchFamily="2" charset="2"/>
              <a:buChar char="Ø"/>
            </a:pPr>
            <a:r>
              <a:rPr lang="en-US" sz="1400" b="1" dirty="0">
                <a:solidFill>
                  <a:srgbClr val="0070C0"/>
                </a:solidFill>
              </a:rPr>
              <a:t>Cleft sentences</a:t>
            </a:r>
            <a:endParaRPr lang="ru-RU" sz="1400" b="1" dirty="0">
              <a:solidFill>
                <a:srgbClr val="0070C0"/>
              </a:solidFill>
            </a:endParaRPr>
          </a:p>
        </p:txBody>
      </p:sp>
      <p:sp>
        <p:nvSpPr>
          <p:cNvPr id="3" name="Содержимое 2"/>
          <p:cNvSpPr>
            <a:spLocks noGrp="1"/>
          </p:cNvSpPr>
          <p:nvPr>
            <p:ph idx="1"/>
          </p:nvPr>
        </p:nvSpPr>
        <p:spPr>
          <a:xfrm>
            <a:off x="285720" y="642918"/>
            <a:ext cx="8429684" cy="5786478"/>
          </a:xfrm>
        </p:spPr>
        <p:txBody>
          <a:bodyPr>
            <a:normAutofit lnSpcReduction="10000"/>
          </a:bodyPr>
          <a:lstStyle/>
          <a:p>
            <a:pPr>
              <a:buNone/>
            </a:pPr>
            <a:r>
              <a:rPr lang="en-US" sz="1200" dirty="0"/>
              <a:t>Cleft sentences create emphasis by using a relative clause.</a:t>
            </a:r>
          </a:p>
          <a:p>
            <a:r>
              <a:rPr lang="en-US" sz="1200" dirty="0"/>
              <a:t>What + subject + auxiliary verb + is/was + infinitive with/ without to:</a:t>
            </a:r>
          </a:p>
          <a:p>
            <a:pPr>
              <a:buNone/>
            </a:pPr>
            <a:r>
              <a:rPr lang="en-US" sz="1200" i="1" dirty="0">
                <a:solidFill>
                  <a:srgbClr val="002060"/>
                </a:solidFill>
              </a:rPr>
              <a:t>They advertised on television. – What they did was (to) advertise on television.</a:t>
            </a:r>
          </a:p>
          <a:p>
            <a:r>
              <a:rPr lang="en-US" sz="1200" dirty="0"/>
              <a:t>What + subject + main verb+ is/was + </a:t>
            </a:r>
            <a:r>
              <a:rPr lang="en-US" sz="1200" i="1" dirty="0"/>
              <a:t>to</a:t>
            </a:r>
            <a:r>
              <a:rPr lang="en-US" sz="1200" dirty="0"/>
              <a:t> infinitive:</a:t>
            </a:r>
          </a:p>
          <a:p>
            <a:pPr>
              <a:buNone/>
            </a:pPr>
            <a:r>
              <a:rPr lang="en-US" sz="1200" i="1" dirty="0">
                <a:solidFill>
                  <a:srgbClr val="002060"/>
                </a:solidFill>
              </a:rPr>
              <a:t>I really want to find a job in New Zealand. – What I really want is to find a job in New Zealand.</a:t>
            </a:r>
          </a:p>
          <a:p>
            <a:r>
              <a:rPr lang="en-US" sz="1200" dirty="0"/>
              <a:t>It + is /was + (that):</a:t>
            </a:r>
          </a:p>
          <a:p>
            <a:pPr>
              <a:buNone/>
            </a:pPr>
            <a:r>
              <a:rPr lang="en-US" sz="1200" i="1" dirty="0">
                <a:solidFill>
                  <a:srgbClr val="002060"/>
                </a:solidFill>
              </a:rPr>
              <a:t>I like visiting other countries, but I don’t enjoy flying. - I like visiting other countries, but it’s flying (that) I don’t enjoy.</a:t>
            </a:r>
          </a:p>
          <a:p>
            <a:r>
              <a:rPr lang="en-US" sz="1200" dirty="0"/>
              <a:t>All / The last thing + subject + verb + is /was:</a:t>
            </a:r>
          </a:p>
          <a:p>
            <a:pPr>
              <a:buNone/>
            </a:pPr>
            <a:r>
              <a:rPr lang="en-US" sz="1200" i="1" dirty="0">
                <a:solidFill>
                  <a:srgbClr val="002060"/>
                </a:solidFill>
              </a:rPr>
              <a:t>My house needs a swimming pool to make it perfect. – All my house needs is a swimming pool to make it perfect. </a:t>
            </a:r>
          </a:p>
          <a:p>
            <a:pPr>
              <a:buNone/>
            </a:pPr>
            <a:r>
              <a:rPr lang="en-US" sz="1200" i="1" dirty="0">
                <a:solidFill>
                  <a:srgbClr val="002060"/>
                </a:solidFill>
              </a:rPr>
              <a:t>Carrie definitely doesn’t want to have to leave the town where she grew up. – The last thing Carrie wants is to leave the town where she grew up.</a:t>
            </a:r>
          </a:p>
          <a:p>
            <a:pPr>
              <a:buNone/>
            </a:pPr>
            <a:r>
              <a:rPr lang="en-US" sz="1200" b="1" dirty="0"/>
              <a:t>12. Look at the picture and write five cleft sentences about it.</a:t>
            </a:r>
          </a:p>
          <a:p>
            <a:pPr>
              <a:buNone/>
            </a:pPr>
            <a:endParaRPr lang="en-US" sz="1200" b="1" dirty="0"/>
          </a:p>
          <a:p>
            <a:pPr>
              <a:buNone/>
            </a:pPr>
            <a:r>
              <a:rPr lang="en-US" sz="1200" b="1" dirty="0"/>
              <a:t>Use patterns like these:</a:t>
            </a:r>
          </a:p>
          <a:p>
            <a:pPr>
              <a:buNone/>
            </a:pPr>
            <a:r>
              <a:rPr lang="en-US" sz="1200" dirty="0"/>
              <a:t>What I like about this picture is …</a:t>
            </a:r>
          </a:p>
          <a:p>
            <a:pPr>
              <a:buNone/>
            </a:pPr>
            <a:r>
              <a:rPr lang="en-US" sz="1200" dirty="0"/>
              <a:t>What is the most striking about this picture is …</a:t>
            </a:r>
          </a:p>
          <a:p>
            <a:pPr>
              <a:buNone/>
            </a:pPr>
            <a:r>
              <a:rPr lang="en-US" sz="1200" dirty="0"/>
              <a:t>It is the girl in the foreground who …</a:t>
            </a:r>
          </a:p>
          <a:p>
            <a:pPr>
              <a:buNone/>
            </a:pPr>
            <a:r>
              <a:rPr lang="en-US" sz="1200" dirty="0"/>
              <a:t>What the artist conveys is …</a:t>
            </a:r>
          </a:p>
          <a:p>
            <a:pPr>
              <a:buNone/>
            </a:pPr>
            <a:r>
              <a:rPr lang="en-US" sz="1200" dirty="0"/>
              <a:t>What struck me first about this painting was …</a:t>
            </a:r>
          </a:p>
          <a:p>
            <a:pPr>
              <a:buNone/>
            </a:pPr>
            <a:endParaRPr lang="en-US" sz="1200" dirty="0"/>
          </a:p>
          <a:p>
            <a:pPr>
              <a:buNone/>
            </a:pPr>
            <a:r>
              <a:rPr lang="en-US" sz="1200" b="1" i="1" dirty="0"/>
              <a:t>Pierre-</a:t>
            </a:r>
            <a:r>
              <a:rPr lang="en-US" sz="1200" b="1" i="1" dirty="0" err="1"/>
              <a:t>Auguste</a:t>
            </a:r>
            <a:r>
              <a:rPr lang="en-US" sz="1200" b="1" i="1" dirty="0"/>
              <a:t> Renoir </a:t>
            </a:r>
            <a:r>
              <a:rPr lang="en-US" sz="1200" b="1" dirty="0"/>
              <a:t>Dance at the Moulin de la Galette (1876)</a:t>
            </a:r>
          </a:p>
          <a:p>
            <a:pPr>
              <a:buNone/>
            </a:pPr>
            <a:r>
              <a:rPr lang="en-US" sz="1200" i="1" dirty="0">
                <a:solidFill>
                  <a:srgbClr val="002060"/>
                </a:solidFill>
              </a:rPr>
              <a:t>Universally considered among Renoir's masterpieces,</a:t>
            </a:r>
          </a:p>
          <a:p>
            <a:pPr>
              <a:buNone/>
            </a:pPr>
            <a:r>
              <a:rPr lang="en-US" sz="1200" i="1" dirty="0">
                <a:solidFill>
                  <a:srgbClr val="002060"/>
                </a:solidFill>
              </a:rPr>
              <a:t>Dance at the Moulin de la Galette is a snapshot of everyday life in </a:t>
            </a:r>
          </a:p>
          <a:p>
            <a:pPr>
              <a:buNone/>
            </a:pPr>
            <a:r>
              <a:rPr lang="en-US" sz="1200" i="1" dirty="0">
                <a:solidFill>
                  <a:srgbClr val="002060"/>
                </a:solidFill>
              </a:rPr>
              <a:t>the fashionable neighborhood of Montmartre which was a gathering</a:t>
            </a:r>
          </a:p>
          <a:p>
            <a:pPr>
              <a:buNone/>
            </a:pPr>
            <a:r>
              <a:rPr lang="en-US" sz="1200" i="1" dirty="0">
                <a:solidFill>
                  <a:srgbClr val="002060"/>
                </a:solidFill>
              </a:rPr>
              <a:t>place for working-class drinking, dining and dancing. Renoir presented </a:t>
            </a:r>
          </a:p>
          <a:p>
            <a:pPr>
              <a:buNone/>
            </a:pPr>
            <a:r>
              <a:rPr lang="en-US" sz="1200" i="1" dirty="0">
                <a:solidFill>
                  <a:srgbClr val="002060"/>
                </a:solidFill>
              </a:rPr>
              <a:t>a true and unique challenge: the sheer quantity of people, details and </a:t>
            </a:r>
          </a:p>
          <a:p>
            <a:pPr>
              <a:buNone/>
            </a:pPr>
            <a:r>
              <a:rPr lang="en-US" sz="1200" i="1" dirty="0">
                <a:solidFill>
                  <a:srgbClr val="002060"/>
                </a:solidFill>
              </a:rPr>
              <a:t>viewpoints to capture, combined with the flickering sunlight and inherent movement. Here he unified several vignettes of activity, several couples dancing, a table of friends drinking and standing groups talking, with colourful brushstrokes that denote zones of shade and light from the canopy of trees overhead.</a:t>
            </a:r>
          </a:p>
          <a:p>
            <a:pPr>
              <a:buNone/>
            </a:pPr>
            <a:endParaRPr lang="en-US" sz="1200" i="1" dirty="0"/>
          </a:p>
          <a:p>
            <a:pPr>
              <a:buNone/>
            </a:pPr>
            <a:endParaRPr lang="en-US" sz="1200" dirty="0"/>
          </a:p>
          <a:p>
            <a:pPr>
              <a:buNone/>
            </a:pPr>
            <a:endParaRPr lang="en-US" sz="1600" dirty="0"/>
          </a:p>
          <a:p>
            <a:pPr>
              <a:buNone/>
            </a:pPr>
            <a:endParaRPr lang="ru-RU" dirty="0"/>
          </a:p>
        </p:txBody>
      </p:sp>
      <p:pic>
        <p:nvPicPr>
          <p:cNvPr id="4" name="Рисунок 3" descr="Pierre-Auguste Renoir Paintings 81.jpg"/>
          <p:cNvPicPr>
            <a:picLocks noChangeAspect="1"/>
          </p:cNvPicPr>
          <p:nvPr/>
        </p:nvPicPr>
        <p:blipFill>
          <a:blip r:embed="rId3" cstate="print"/>
          <a:stretch>
            <a:fillRect/>
          </a:stretch>
        </p:blipFill>
        <p:spPr>
          <a:xfrm>
            <a:off x="4857752" y="2786058"/>
            <a:ext cx="3835823" cy="2920677"/>
          </a:xfrm>
          <a:prstGeom prst="rect">
            <a:avLst/>
          </a:prstGeom>
        </p:spPr>
      </p:pic>
    </p:spTree>
    <p:extLst>
      <p:ext uri="{BB962C8B-B14F-4D97-AF65-F5344CB8AC3E}">
        <p14:creationId xmlns:p14="http://schemas.microsoft.com/office/powerpoint/2010/main" val="263119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572560" cy="6215106"/>
          </a:xfrm>
        </p:spPr>
        <p:txBody>
          <a:bodyPr>
            <a:normAutofit/>
          </a:bodyPr>
          <a:lstStyle/>
          <a:p>
            <a:pPr>
              <a:buNone/>
            </a:pPr>
            <a:r>
              <a:rPr lang="en-US" sz="1200" b="1" dirty="0"/>
              <a:t>Key</a:t>
            </a:r>
          </a:p>
          <a:p>
            <a:pPr>
              <a:buNone/>
            </a:pPr>
            <a:r>
              <a:rPr lang="en-US" sz="1200" b="1" dirty="0"/>
              <a:t>ex.9</a:t>
            </a:r>
          </a:p>
          <a:p>
            <a:pPr marL="514350" indent="-514350">
              <a:buNone/>
            </a:pPr>
            <a:r>
              <a:rPr lang="en-US" sz="1200" dirty="0"/>
              <a:t>1) Never in my life have I tasted anything so awful!</a:t>
            </a:r>
          </a:p>
          <a:p>
            <a:pPr marL="514350" indent="-514350">
              <a:buNone/>
            </a:pPr>
            <a:r>
              <a:rPr lang="en-US" sz="1200" dirty="0"/>
              <a:t>2) Under no circumstances are credit cards accepted.</a:t>
            </a:r>
          </a:p>
          <a:p>
            <a:pPr marL="514350" indent="-514350">
              <a:buNone/>
            </a:pPr>
            <a:r>
              <a:rPr lang="en-US" sz="1200" dirty="0"/>
              <a:t>3) Not until much later did we find out about his research.</a:t>
            </a:r>
          </a:p>
          <a:p>
            <a:pPr marL="514350" indent="-514350">
              <a:buNone/>
            </a:pPr>
            <a:r>
              <a:rPr lang="en-US" sz="1200" dirty="0"/>
              <a:t>4) Only when we arrived back at the lab did we realise what had happened.</a:t>
            </a:r>
          </a:p>
          <a:p>
            <a:pPr marL="514350" indent="-514350">
              <a:buNone/>
            </a:pPr>
            <a:r>
              <a:rPr lang="en-US" sz="1200" dirty="0"/>
              <a:t>5) Not only did we lose our passports but also all our money. </a:t>
            </a:r>
          </a:p>
          <a:p>
            <a:pPr marL="514350" indent="-514350">
              <a:buNone/>
            </a:pPr>
            <a:r>
              <a:rPr lang="en-US" sz="1200" dirty="0"/>
              <a:t>6) Hardly had we got there when the fire alarm went off.</a:t>
            </a:r>
          </a:p>
          <a:p>
            <a:pPr marL="514350" indent="-514350">
              <a:buNone/>
            </a:pPr>
            <a:r>
              <a:rPr lang="en-US" sz="1200" dirty="0"/>
              <a:t>7) Little does he know what’s in store for him.</a:t>
            </a:r>
          </a:p>
          <a:p>
            <a:pPr marL="514350" indent="-514350">
              <a:buNone/>
            </a:pPr>
            <a:r>
              <a:rPr lang="en-US" sz="1200" dirty="0"/>
              <a:t>8) Only after her death did I learn her secret.</a:t>
            </a:r>
          </a:p>
          <a:p>
            <a:pPr marL="514350" indent="-514350">
              <a:buNone/>
            </a:pPr>
            <a:endParaRPr lang="en-US" sz="1200" dirty="0"/>
          </a:p>
          <a:p>
            <a:pPr marL="514350" indent="-514350">
              <a:buNone/>
            </a:pPr>
            <a:r>
              <a:rPr lang="en-US" sz="1200" b="1" dirty="0"/>
              <a:t>Ex. 10</a:t>
            </a:r>
          </a:p>
          <a:p>
            <a:pPr marL="514350" indent="-514350">
              <a:buNone/>
            </a:pPr>
            <a:r>
              <a:rPr lang="en-US" sz="1200" b="1" dirty="0"/>
              <a:t>Many possible answers</a:t>
            </a:r>
          </a:p>
          <a:p>
            <a:pPr marL="514350" indent="-514350">
              <a:buNone/>
            </a:pPr>
            <a:endParaRPr lang="en-US" sz="1200" dirty="0"/>
          </a:p>
          <a:p>
            <a:pPr marL="514350" indent="-514350">
              <a:buNone/>
            </a:pPr>
            <a:r>
              <a:rPr lang="en-US" sz="1000" b="1" dirty="0"/>
              <a:t>ex. 11</a:t>
            </a:r>
          </a:p>
          <a:p>
            <a:pPr marL="514350" indent="-514350">
              <a:buNone/>
            </a:pPr>
            <a:r>
              <a:rPr lang="en-US" sz="1000" dirty="0"/>
              <a:t>2) The local football team need a good manager to help them achieve their potential.</a:t>
            </a:r>
          </a:p>
          <a:p>
            <a:pPr marL="514350" indent="-514350">
              <a:buNone/>
            </a:pPr>
            <a:r>
              <a:rPr lang="en-US" sz="1000" dirty="0">
                <a:solidFill>
                  <a:srgbClr val="7030A0"/>
                </a:solidFill>
              </a:rPr>
              <a:t>All</a:t>
            </a:r>
            <a:r>
              <a:rPr lang="en-US" sz="1000" dirty="0"/>
              <a:t> the local football team need</a:t>
            </a:r>
            <a:r>
              <a:rPr lang="en-US" sz="1000" dirty="0">
                <a:solidFill>
                  <a:srgbClr val="7030A0"/>
                </a:solidFill>
              </a:rPr>
              <a:t>s</a:t>
            </a:r>
            <a:r>
              <a:rPr lang="en-US" sz="1000" dirty="0"/>
              <a:t> </a:t>
            </a:r>
            <a:r>
              <a:rPr lang="en-US" sz="1000" dirty="0">
                <a:solidFill>
                  <a:srgbClr val="7030A0"/>
                </a:solidFill>
              </a:rPr>
              <a:t>is</a:t>
            </a:r>
            <a:r>
              <a:rPr lang="en-US" sz="1000" dirty="0"/>
              <a:t> a good manager to help them achieve their potential.</a:t>
            </a:r>
          </a:p>
          <a:p>
            <a:pPr marL="514350" indent="-514350">
              <a:buNone/>
            </a:pPr>
            <a:r>
              <a:rPr lang="en-US" sz="1000" dirty="0"/>
              <a:t>3) I decided to apply to this college because of the excellent sports facilities. </a:t>
            </a:r>
          </a:p>
          <a:p>
            <a:pPr marL="514350" indent="-514350">
              <a:buNone/>
            </a:pPr>
            <a:r>
              <a:rPr lang="en-US" sz="1000" dirty="0">
                <a:solidFill>
                  <a:srgbClr val="7030A0"/>
                </a:solidFill>
              </a:rPr>
              <a:t>It was </a:t>
            </a:r>
            <a:r>
              <a:rPr lang="en-US" sz="1000" dirty="0"/>
              <a:t>because of the excellent sports facilities </a:t>
            </a:r>
            <a:r>
              <a:rPr lang="en-US" sz="1000" dirty="0">
                <a:solidFill>
                  <a:srgbClr val="7030A0"/>
                </a:solidFill>
              </a:rPr>
              <a:t>that</a:t>
            </a:r>
            <a:r>
              <a:rPr lang="en-US" sz="1000" dirty="0"/>
              <a:t> I decided to apply to this college.</a:t>
            </a:r>
          </a:p>
          <a:p>
            <a:pPr marL="514350" indent="-514350">
              <a:buNone/>
            </a:pPr>
            <a:r>
              <a:rPr lang="en-US" sz="1000" dirty="0"/>
              <a:t>4) I want to save enough money to take flying lessons.</a:t>
            </a:r>
          </a:p>
          <a:p>
            <a:pPr marL="514350" indent="-514350">
              <a:buNone/>
            </a:pPr>
            <a:r>
              <a:rPr lang="en-US" sz="1000" dirty="0">
                <a:solidFill>
                  <a:srgbClr val="7030A0"/>
                </a:solidFill>
              </a:rPr>
              <a:t>What</a:t>
            </a:r>
            <a:r>
              <a:rPr lang="en-US" sz="1000" dirty="0"/>
              <a:t> I want </a:t>
            </a:r>
            <a:r>
              <a:rPr lang="en-US" sz="1000" dirty="0">
                <a:solidFill>
                  <a:srgbClr val="7030A0"/>
                </a:solidFill>
              </a:rPr>
              <a:t>to do is </a:t>
            </a:r>
            <a:r>
              <a:rPr lang="en-US" sz="1000" dirty="0"/>
              <a:t>(to) / </a:t>
            </a:r>
            <a:r>
              <a:rPr lang="en-US" sz="1000" dirty="0">
                <a:solidFill>
                  <a:srgbClr val="7030A0"/>
                </a:solidFill>
              </a:rPr>
              <a:t>What</a:t>
            </a:r>
            <a:r>
              <a:rPr lang="en-US" sz="1000" dirty="0"/>
              <a:t> I want </a:t>
            </a:r>
            <a:r>
              <a:rPr lang="en-US" sz="1000" dirty="0">
                <a:solidFill>
                  <a:srgbClr val="7030A0"/>
                </a:solidFill>
              </a:rPr>
              <a:t>is</a:t>
            </a:r>
            <a:r>
              <a:rPr lang="en-US" sz="1000" dirty="0"/>
              <a:t> to save enough money to take flying lessons.</a:t>
            </a:r>
          </a:p>
          <a:p>
            <a:pPr marL="514350" indent="-514350">
              <a:buNone/>
            </a:pPr>
            <a:r>
              <a:rPr lang="en-US" sz="1000" dirty="0"/>
              <a:t>5) Every morning he checks his emails before he does anything else. </a:t>
            </a:r>
          </a:p>
          <a:p>
            <a:pPr marL="514350" indent="-514350">
              <a:buNone/>
            </a:pPr>
            <a:r>
              <a:rPr lang="en-US" sz="1000" dirty="0">
                <a:solidFill>
                  <a:srgbClr val="7030A0"/>
                </a:solidFill>
              </a:rPr>
              <a:t>The first thing he does </a:t>
            </a:r>
            <a:r>
              <a:rPr lang="en-US" sz="1000" dirty="0"/>
              <a:t>every morning (before anything else) </a:t>
            </a:r>
            <a:r>
              <a:rPr lang="en-US" sz="1000" dirty="0">
                <a:solidFill>
                  <a:srgbClr val="7030A0"/>
                </a:solidFill>
              </a:rPr>
              <a:t>is</a:t>
            </a:r>
            <a:r>
              <a:rPr lang="en-US" sz="1000" dirty="0"/>
              <a:t> (to) check his emails.</a:t>
            </a:r>
          </a:p>
          <a:p>
            <a:pPr marL="514350" indent="-514350">
              <a:buNone/>
            </a:pPr>
            <a:r>
              <a:rPr lang="en-US" sz="1000" dirty="0"/>
              <a:t>6) If your credit card is stolen, you should ring the emergency number immediately.</a:t>
            </a:r>
          </a:p>
          <a:p>
            <a:pPr marL="514350" indent="-514350">
              <a:buNone/>
            </a:pPr>
            <a:r>
              <a:rPr lang="en-US" sz="1000" dirty="0">
                <a:solidFill>
                  <a:srgbClr val="7030A0"/>
                </a:solidFill>
              </a:rPr>
              <a:t>What</a:t>
            </a:r>
            <a:r>
              <a:rPr lang="en-US" sz="1000" dirty="0"/>
              <a:t> you should if your credit card is stolen </a:t>
            </a:r>
            <a:r>
              <a:rPr lang="en-US" sz="1000" dirty="0">
                <a:solidFill>
                  <a:srgbClr val="7030A0"/>
                </a:solidFill>
              </a:rPr>
              <a:t>is </a:t>
            </a:r>
            <a:r>
              <a:rPr lang="en-US" sz="1000" dirty="0"/>
              <a:t>(to) ring the emergency number immediately.</a:t>
            </a:r>
          </a:p>
          <a:p>
            <a:pPr marL="514350" indent="-514350">
              <a:buNone/>
            </a:pPr>
            <a:endParaRPr lang="en-US" sz="1000" dirty="0"/>
          </a:p>
          <a:p>
            <a:pPr>
              <a:buNone/>
            </a:pPr>
            <a:endParaRPr lang="en-US" sz="1200" dirty="0"/>
          </a:p>
          <a:p>
            <a:pPr>
              <a:buNone/>
            </a:pPr>
            <a:endParaRPr lang="en-US" sz="1600" dirty="0"/>
          </a:p>
          <a:p>
            <a:pPr>
              <a:buNone/>
            </a:pPr>
            <a:endParaRPr lang="en-US" sz="1600" dirty="0"/>
          </a:p>
          <a:p>
            <a:pPr>
              <a:buNone/>
            </a:pPr>
            <a:endParaRPr lang="ru-RU" sz="1600" dirty="0"/>
          </a:p>
        </p:txBody>
      </p:sp>
      <p:graphicFrame>
        <p:nvGraphicFramePr>
          <p:cNvPr id="4" name="Таблица 3"/>
          <p:cNvGraphicFramePr>
            <a:graphicFrameLocks noGrp="1"/>
          </p:cNvGraphicFramePr>
          <p:nvPr>
            <p:extLst>
              <p:ext uri="{D42A27DB-BD31-4B8C-83A1-F6EECF244321}">
                <p14:modId xmlns:p14="http://schemas.microsoft.com/office/powerpoint/2010/main" val="2900212522"/>
              </p:ext>
            </p:extLst>
          </p:nvPr>
        </p:nvGraphicFramePr>
        <p:xfrm>
          <a:off x="5500694" y="1714488"/>
          <a:ext cx="3143272" cy="4876800"/>
        </p:xfrm>
        <a:graphic>
          <a:graphicData uri="http://schemas.openxmlformats.org/drawingml/2006/table">
            <a:tbl>
              <a:tblPr firstRow="1" bandRow="1">
                <a:tableStyleId>{2D5ABB26-0587-4C30-8999-92F81FD0307C}</a:tableStyleId>
              </a:tblPr>
              <a:tblGrid>
                <a:gridCol w="3143272">
                  <a:extLst>
                    <a:ext uri="{9D8B030D-6E8A-4147-A177-3AD203B41FA5}">
                      <a16:colId xmlns:a16="http://schemas.microsoft.com/office/drawing/2014/main" val="20000"/>
                    </a:ext>
                  </a:extLst>
                </a:gridCol>
              </a:tblGrid>
              <a:tr h="214314">
                <a:tc>
                  <a:txBody>
                    <a:bodyPr/>
                    <a:lstStyle/>
                    <a:p>
                      <a:r>
                        <a:rPr lang="en-US" sz="1100" b="1" dirty="0"/>
                        <a:t>Ex.12</a:t>
                      </a:r>
                      <a:endParaRPr lang="ru-RU" sz="1100" b="1" dirty="0"/>
                    </a:p>
                  </a:txBody>
                  <a:tcPr/>
                </a:tc>
                <a:extLst>
                  <a:ext uri="{0D108BD9-81ED-4DB2-BD59-A6C34878D82A}">
                    <a16:rowId xmlns:a16="http://schemas.microsoft.com/office/drawing/2014/main" val="10000"/>
                  </a:ext>
                </a:extLst>
              </a:tr>
              <a:tr h="370840">
                <a:tc>
                  <a:txBody>
                    <a:bodyPr/>
                    <a:lstStyle/>
                    <a:p>
                      <a:r>
                        <a:rPr lang="en-US" sz="1100" i="1" dirty="0"/>
                        <a:t>Suggested answers</a:t>
                      </a:r>
                    </a:p>
                    <a:p>
                      <a:r>
                        <a:rPr lang="en-US" sz="1100" dirty="0"/>
                        <a:t>What I like about this picture is the feeling of a relaxed atmosphere that it conveys.</a:t>
                      </a:r>
                    </a:p>
                    <a:p>
                      <a:r>
                        <a:rPr lang="en-US" sz="1100" dirty="0"/>
                        <a:t>What is most striking about this picture is the way the artist presents so many different little  scenes in the one painting.</a:t>
                      </a:r>
                    </a:p>
                    <a:p>
                      <a:r>
                        <a:rPr lang="en-US" sz="1100" dirty="0"/>
                        <a:t>It is the girl in the foreground who I find most appealing.</a:t>
                      </a:r>
                    </a:p>
                    <a:p>
                      <a:r>
                        <a:rPr lang="en-US" sz="1100" dirty="0"/>
                        <a:t>What the artist conveys is a</a:t>
                      </a:r>
                      <a:r>
                        <a:rPr lang="en-US" sz="1100" baseline="0" dirty="0"/>
                        <a:t> summer afternoon full of both light and shade and of both movement and stillness.</a:t>
                      </a:r>
                    </a:p>
                    <a:p>
                      <a:r>
                        <a:rPr lang="en-US" sz="1100" baseline="0" dirty="0"/>
                        <a:t>What struck me first about this painting was the intense look on the face of the woman in the foreground with her arm round the girl’s shoulders.</a:t>
                      </a:r>
                    </a:p>
                    <a:p>
                      <a:r>
                        <a:rPr lang="en-US" sz="1100" baseline="0" dirty="0"/>
                        <a:t>What I particularly like about this picture is the way I can almost imagine myself in the scene.</a:t>
                      </a:r>
                    </a:p>
                    <a:p>
                      <a:r>
                        <a:rPr lang="en-US" sz="1100" dirty="0"/>
                        <a:t>What particularly appeals to me about</a:t>
                      </a:r>
                      <a:r>
                        <a:rPr lang="en-US" sz="1100" baseline="0" dirty="0"/>
                        <a:t> the painting is the artist’s use of light and shade.</a:t>
                      </a:r>
                    </a:p>
                    <a:p>
                      <a:r>
                        <a:rPr lang="en-US" sz="1100" baseline="0" dirty="0"/>
                        <a:t>It is the clothes the women are wearing that I particularly like.</a:t>
                      </a:r>
                    </a:p>
                    <a:p>
                      <a:r>
                        <a:rPr lang="en-US" sz="1100" dirty="0"/>
                        <a:t>What I admire about this painter’s work is the way he conveys a great deal through simple, impressionist brush strokes.</a:t>
                      </a:r>
                    </a:p>
                    <a:p>
                      <a:r>
                        <a:rPr lang="en-US" sz="1100" dirty="0"/>
                        <a:t>What strikes me about the glasses in the foreground is that you feel you could actually put out your hand and touch them.</a:t>
                      </a:r>
                    </a:p>
                    <a:p>
                      <a:endParaRPr lang="ru-RU" sz="11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041741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5836" y="332656"/>
            <a:ext cx="8229600" cy="2160240"/>
          </a:xfrm>
        </p:spPr>
        <p:txBody>
          <a:bodyPr>
            <a:normAutofit fontScale="90000"/>
          </a:bodyPr>
          <a:lstStyle/>
          <a:p>
            <a:pPr algn="l"/>
            <a:r>
              <a:rPr lang="en-US" sz="1600" dirty="0"/>
              <a:t>In writing it is also extremely important to identify the topic of your essay. So identifying the topic is  one of the first things you need to do. Read the statement carefully and identify what the issue is. You will normally only be looking for one or two key words.</a:t>
            </a:r>
            <a:br>
              <a:rPr lang="en-US" sz="1600" dirty="0"/>
            </a:br>
            <a:r>
              <a:rPr lang="en-US" sz="1600" dirty="0"/>
              <a:t>Have a look at the following quotation. What is the issue?</a:t>
            </a:r>
            <a:br>
              <a:rPr lang="en-US" sz="1600" dirty="0"/>
            </a:br>
            <a:br>
              <a:rPr lang="en-US" sz="1600" dirty="0"/>
            </a:br>
            <a:r>
              <a:rPr lang="en-US" sz="3200" b="1" i="1" dirty="0"/>
              <a:t>Education</a:t>
            </a:r>
            <a:r>
              <a:rPr lang="en-US" sz="3200" i="1" dirty="0"/>
              <a:t> is the </a:t>
            </a:r>
            <a:r>
              <a:rPr lang="en-US" sz="3200" i="1" u="sng" dirty="0"/>
              <a:t>most powerful weapon </a:t>
            </a:r>
            <a:r>
              <a:rPr lang="en-US" sz="3200" i="1" dirty="0"/>
              <a:t>which you can use to change the world. </a:t>
            </a:r>
            <a:r>
              <a:rPr lang="en-US" sz="3200" dirty="0"/>
              <a:t>(</a:t>
            </a:r>
            <a:r>
              <a:rPr lang="en-US" sz="3200" b="1" dirty="0"/>
              <a:t>Nelson Mandela</a:t>
            </a:r>
            <a:r>
              <a:rPr lang="en-US" sz="3200" dirty="0"/>
              <a:t>)</a:t>
            </a:r>
            <a:endParaRPr lang="ru-RU" sz="3200" dirty="0"/>
          </a:p>
        </p:txBody>
      </p:sp>
      <p:sp>
        <p:nvSpPr>
          <p:cNvPr id="3" name="Содержимое 2"/>
          <p:cNvSpPr>
            <a:spLocks noGrp="1"/>
          </p:cNvSpPr>
          <p:nvPr>
            <p:ph idx="1"/>
          </p:nvPr>
        </p:nvSpPr>
        <p:spPr>
          <a:xfrm>
            <a:off x="251520" y="2780928"/>
            <a:ext cx="8229600" cy="2160240"/>
          </a:xfrm>
          <a:noFill/>
          <a:ln>
            <a:noFill/>
          </a:ln>
        </p:spPr>
        <p:txBody>
          <a:bodyPr>
            <a:normAutofit fontScale="85000" lnSpcReduction="20000"/>
          </a:bodyPr>
          <a:lstStyle/>
          <a:p>
            <a:pPr marL="0" indent="0">
              <a:buNone/>
            </a:pPr>
            <a:r>
              <a:rPr lang="en-US" sz="1600" dirty="0"/>
              <a:t>You should have identified </a:t>
            </a:r>
            <a:r>
              <a:rPr lang="en-US" sz="1600" b="1" dirty="0">
                <a:solidFill>
                  <a:srgbClr val="FF0000"/>
                </a:solidFill>
              </a:rPr>
              <a:t>education </a:t>
            </a:r>
            <a:r>
              <a:rPr lang="en-US" sz="1600" dirty="0"/>
              <a:t>as the topic. In this case, you are required to address the issue of IMPORTANCE of education.</a:t>
            </a:r>
          </a:p>
          <a:p>
            <a:pPr marL="0" indent="0">
              <a:buNone/>
            </a:pPr>
            <a:r>
              <a:rPr lang="en-US" sz="1600" dirty="0"/>
              <a:t>When you identify the topic, always look carefully to see if it is being narrowed down to a particular area that you need to focus on.</a:t>
            </a:r>
          </a:p>
          <a:p>
            <a:pPr>
              <a:buNone/>
            </a:pPr>
            <a:endParaRPr lang="en-US" sz="1400" dirty="0"/>
          </a:p>
          <a:p>
            <a:pPr>
              <a:buNone/>
            </a:pPr>
            <a:r>
              <a:rPr lang="en-US" b="1" dirty="0"/>
              <a:t>Education</a:t>
            </a:r>
            <a:r>
              <a:rPr lang="en-US" dirty="0"/>
              <a:t> plays a </a:t>
            </a:r>
            <a:r>
              <a:rPr lang="en-US" u="sng" dirty="0"/>
              <a:t>paramount role </a:t>
            </a:r>
            <a:r>
              <a:rPr lang="en-US" dirty="0"/>
              <a:t>in the modern technological life.  It </a:t>
            </a:r>
            <a:r>
              <a:rPr lang="en-US" u="sng" dirty="0"/>
              <a:t>allows people </a:t>
            </a:r>
            <a:r>
              <a:rPr lang="en-US" dirty="0"/>
              <a:t>to seek better jobs and succeed in life.</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3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3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2400" i="1" dirty="0"/>
              <a:t>Human use, population and technology have reached that certain stage where mother Earth no longer accepts our presence  with silence. </a:t>
            </a:r>
            <a:r>
              <a:rPr lang="en-US" sz="2400" dirty="0"/>
              <a:t>(</a:t>
            </a:r>
            <a:r>
              <a:rPr lang="en-US" sz="2400" b="1" dirty="0"/>
              <a:t>Dalai Lama XIV</a:t>
            </a:r>
            <a:r>
              <a:rPr lang="en-US" sz="2400" dirty="0"/>
              <a:t>)</a:t>
            </a:r>
            <a:endParaRPr lang="ru-RU" sz="2400" dirty="0"/>
          </a:p>
        </p:txBody>
      </p:sp>
      <p:sp>
        <p:nvSpPr>
          <p:cNvPr id="3" name="Содержимое 2"/>
          <p:cNvSpPr>
            <a:spLocks noGrp="1"/>
          </p:cNvSpPr>
          <p:nvPr>
            <p:ph idx="1"/>
          </p:nvPr>
        </p:nvSpPr>
        <p:spPr>
          <a:xfrm>
            <a:off x="457200" y="1643050"/>
            <a:ext cx="8229600" cy="4483113"/>
          </a:xfrm>
        </p:spPr>
        <p:txBody>
          <a:bodyPr/>
          <a:lstStyle/>
          <a:p>
            <a:pPr>
              <a:buNone/>
            </a:pPr>
            <a:r>
              <a:rPr lang="en-US" sz="2000" b="1" dirty="0"/>
              <a:t>Nowadays</a:t>
            </a:r>
            <a:r>
              <a:rPr lang="en-US" sz="2000" dirty="0"/>
              <a:t> the </a:t>
            </a:r>
            <a:r>
              <a:rPr lang="en-US" sz="2000" b="1" dirty="0"/>
              <a:t>humanity</a:t>
            </a:r>
            <a:r>
              <a:rPr lang="en-US" sz="2000" dirty="0"/>
              <a:t> faces a great number of various problems. The </a:t>
            </a:r>
            <a:r>
              <a:rPr lang="en-US" sz="2000" u="sng" dirty="0"/>
              <a:t>Scientific and technological progress </a:t>
            </a:r>
            <a:r>
              <a:rPr lang="en-US" sz="2000" dirty="0"/>
              <a:t>has changed the life on our planet and as a result our </a:t>
            </a:r>
            <a:r>
              <a:rPr lang="en-US" sz="2000" u="sng" dirty="0"/>
              <a:t>natural resources are exhausted</a:t>
            </a:r>
            <a:r>
              <a:rPr lang="en-US" sz="2000" dirty="0"/>
              <a:t>, the </a:t>
            </a:r>
            <a:r>
              <a:rPr lang="en-US" sz="2000" u="sng" dirty="0"/>
              <a:t>ecological balance is disturbed</a:t>
            </a:r>
            <a:r>
              <a:rPr lang="en-US" sz="2000" dirty="0"/>
              <a:t>, many thousands of </a:t>
            </a:r>
            <a:r>
              <a:rPr lang="en-US" sz="2000" u="sng" dirty="0"/>
              <a:t>species are at risk of disappearing </a:t>
            </a:r>
            <a:r>
              <a:rPr lang="en-US" sz="2000" dirty="0"/>
              <a:t>forever.</a:t>
            </a:r>
          </a:p>
          <a:p>
            <a:pPr>
              <a:buNone/>
            </a:pPr>
            <a:endParaRPr lang="en-US" sz="2000" dirty="0"/>
          </a:p>
          <a:p>
            <a:pPr>
              <a:buNone/>
            </a:pPr>
            <a:endParaRPr lang="en-US" sz="2000" dirty="0"/>
          </a:p>
          <a:p>
            <a:pPr>
              <a:buNone/>
            </a:pPr>
            <a:r>
              <a:rPr lang="en-US" sz="2000" b="1" dirty="0"/>
              <a:t>It is no exaggeration to say </a:t>
            </a:r>
            <a:r>
              <a:rPr lang="en-US" sz="2000" dirty="0"/>
              <a:t>that the world has become a global village. Modern methods of communication and </a:t>
            </a:r>
            <a:r>
              <a:rPr lang="en-US" sz="2000" u="sng" dirty="0"/>
              <a:t>means of transport </a:t>
            </a:r>
            <a:r>
              <a:rPr lang="en-US" sz="2000" dirty="0"/>
              <a:t>have made the world much smaller and the problems </a:t>
            </a:r>
            <a:r>
              <a:rPr lang="en-US" sz="2000" b="1" dirty="0"/>
              <a:t>we</a:t>
            </a:r>
            <a:r>
              <a:rPr lang="en-US" sz="2000" dirty="0"/>
              <a:t> face such as </a:t>
            </a:r>
            <a:r>
              <a:rPr lang="en-US" sz="2000" u="sng" dirty="0"/>
              <a:t>pollution</a:t>
            </a:r>
            <a:r>
              <a:rPr lang="en-US" sz="2000" dirty="0"/>
              <a:t> are not restricted to one country. The </a:t>
            </a:r>
            <a:r>
              <a:rPr lang="en-US" sz="2000" u="sng" dirty="0"/>
              <a:t>destruction of the rainforests </a:t>
            </a:r>
            <a:r>
              <a:rPr lang="en-US" sz="2000" dirty="0"/>
              <a:t>and the </a:t>
            </a:r>
            <a:r>
              <a:rPr lang="en-US" sz="2000" u="sng" dirty="0"/>
              <a:t>extinction of rare species </a:t>
            </a:r>
            <a:r>
              <a:rPr lang="en-US" sz="2000" dirty="0"/>
              <a:t>are a tragedy for the planet as a whole.</a:t>
            </a:r>
            <a:endParaRPr lang="ru-RU"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heel(4)">
                                      <p:cBhvr>
                                        <p:cTn id="12" dur="3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85728"/>
            <a:ext cx="8229600" cy="1143000"/>
          </a:xfrm>
        </p:spPr>
        <p:txBody>
          <a:bodyPr>
            <a:normAutofit fontScale="90000"/>
          </a:bodyPr>
          <a:lstStyle/>
          <a:p>
            <a:r>
              <a:rPr lang="en-US" sz="2400" i="1" dirty="0"/>
              <a:t>A restaurant is a fantasy – a kind of living fantasy in which dinners are the most important members of the cast. </a:t>
            </a:r>
            <a:r>
              <a:rPr lang="en-US" sz="2400" dirty="0"/>
              <a:t>(</a:t>
            </a:r>
            <a:r>
              <a:rPr lang="en-US" sz="2400" b="1" dirty="0"/>
              <a:t>Warner </a:t>
            </a:r>
            <a:r>
              <a:rPr lang="en-US" sz="2400" b="1" dirty="0" err="1"/>
              <a:t>LeRoy</a:t>
            </a:r>
            <a:r>
              <a:rPr lang="en-US" sz="2400" dirty="0"/>
              <a:t>)</a:t>
            </a:r>
            <a:endParaRPr lang="ru-RU" sz="2400" i="1" dirty="0"/>
          </a:p>
        </p:txBody>
      </p:sp>
      <p:sp>
        <p:nvSpPr>
          <p:cNvPr id="3" name="Содержимое 2"/>
          <p:cNvSpPr>
            <a:spLocks noGrp="1"/>
          </p:cNvSpPr>
          <p:nvPr>
            <p:ph idx="1"/>
          </p:nvPr>
        </p:nvSpPr>
        <p:spPr/>
        <p:txBody>
          <a:bodyPr>
            <a:normAutofit fontScale="92500" lnSpcReduction="10000"/>
          </a:bodyPr>
          <a:lstStyle/>
          <a:p>
            <a:pPr>
              <a:buNone/>
            </a:pPr>
            <a:r>
              <a:rPr lang="en-US" b="1" dirty="0"/>
              <a:t>Over the </a:t>
            </a:r>
            <a:r>
              <a:rPr lang="en-US" dirty="0"/>
              <a:t>past  twenty years the number of people </a:t>
            </a:r>
            <a:r>
              <a:rPr lang="en-US" u="sng" dirty="0"/>
              <a:t>eating out </a:t>
            </a:r>
            <a:r>
              <a:rPr lang="en-US" dirty="0"/>
              <a:t>on a regular basis has increased dramatically. There have appeared many restaurants with a variety of cuisines to choose from. </a:t>
            </a:r>
            <a:r>
              <a:rPr lang="en-US" b="1" u="sng" dirty="0"/>
              <a:t>Dining</a:t>
            </a:r>
            <a:r>
              <a:rPr lang="en-US" u="sng" dirty="0"/>
              <a:t> in ethnic restaurants </a:t>
            </a:r>
            <a:r>
              <a:rPr lang="en-US" dirty="0"/>
              <a:t>has become an alternative that offers you the opportunity to sample something different which you never cook yourself. You can celebrate important occasions, meet friends, have dates or just go to eat if you are bored with cooking at home.</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2400" i="1" dirty="0"/>
              <a:t>A great book should leave you with many experiences, and slightly exhausted at the end. You live several  lives while reading. </a:t>
            </a:r>
            <a:r>
              <a:rPr lang="en-US" sz="2400" b="1" dirty="0"/>
              <a:t>(William Styron)</a:t>
            </a:r>
            <a:endParaRPr lang="ru-RU" sz="2400" b="1" dirty="0"/>
          </a:p>
        </p:txBody>
      </p:sp>
      <p:sp>
        <p:nvSpPr>
          <p:cNvPr id="3" name="Содержимое 2"/>
          <p:cNvSpPr>
            <a:spLocks noGrp="1"/>
          </p:cNvSpPr>
          <p:nvPr>
            <p:ph idx="1"/>
          </p:nvPr>
        </p:nvSpPr>
        <p:spPr/>
        <p:txBody>
          <a:bodyPr/>
          <a:lstStyle/>
          <a:p>
            <a:pPr>
              <a:buNone/>
            </a:pPr>
            <a:r>
              <a:rPr lang="en-US" b="1" u="sng" dirty="0"/>
              <a:t>Reading</a:t>
            </a:r>
            <a:r>
              <a:rPr lang="en-US" u="sng" dirty="0"/>
              <a:t> </a:t>
            </a:r>
            <a:r>
              <a:rPr lang="en-US" dirty="0"/>
              <a:t>is a crucial practice in contemporary life. Reading </a:t>
            </a:r>
            <a:r>
              <a:rPr lang="en-US" u="sng" dirty="0"/>
              <a:t>helps us to make ourselves better </a:t>
            </a:r>
            <a:r>
              <a:rPr lang="en-US" dirty="0"/>
              <a:t>by educating our minds,  </a:t>
            </a:r>
            <a:r>
              <a:rPr lang="en-US" u="sng" dirty="0"/>
              <a:t>enriching our knowledge,</a:t>
            </a:r>
            <a:r>
              <a:rPr lang="en-US" dirty="0"/>
              <a:t> and exposing us to </a:t>
            </a:r>
            <a:r>
              <a:rPr lang="en-US" u="sng" dirty="0"/>
              <a:t>new and diverse ideas and perspectives</a:t>
            </a:r>
            <a:r>
              <a:rPr lang="en-US" dirty="0"/>
              <a:t>.</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1807" y="172157"/>
            <a:ext cx="8229600" cy="553234"/>
          </a:xfrm>
        </p:spPr>
        <p:txBody>
          <a:bodyPr>
            <a:normAutofit/>
          </a:bodyPr>
          <a:lstStyle/>
          <a:p>
            <a:r>
              <a:rPr lang="en-US" sz="1400" b="1" i="1" dirty="0">
                <a:solidFill>
                  <a:srgbClr val="FF0000"/>
                </a:solidFill>
              </a:rPr>
              <a:t>Is it right to read about historic places before sightseeing? </a:t>
            </a:r>
            <a:br>
              <a:rPr lang="en-US" sz="1400" dirty="0"/>
            </a:br>
            <a:r>
              <a:rPr lang="en-US" sz="1400" dirty="0"/>
              <a:t>What is your opinion? Do you agree with the statement?</a:t>
            </a:r>
            <a:endParaRPr lang="ru-RU" sz="1400" dirty="0"/>
          </a:p>
        </p:txBody>
      </p:sp>
      <p:sp>
        <p:nvSpPr>
          <p:cNvPr id="3" name="Объект 2"/>
          <p:cNvSpPr>
            <a:spLocks noGrp="1"/>
          </p:cNvSpPr>
          <p:nvPr>
            <p:ph idx="1"/>
          </p:nvPr>
        </p:nvSpPr>
        <p:spPr>
          <a:xfrm>
            <a:off x="457200" y="725392"/>
            <a:ext cx="8229600" cy="5400772"/>
          </a:xfrm>
        </p:spPr>
        <p:txBody>
          <a:bodyPr/>
          <a:lstStyle/>
          <a:p>
            <a:pPr marL="0" indent="0">
              <a:buNone/>
            </a:pPr>
            <a:r>
              <a:rPr lang="en-US" sz="1400" b="1" i="1" dirty="0">
                <a:solidFill>
                  <a:srgbClr val="FF0000"/>
                </a:solidFill>
              </a:rPr>
              <a:t>It is </a:t>
            </a:r>
            <a:r>
              <a:rPr lang="en-US" sz="1400" b="1" i="1" dirty="0">
                <a:solidFill>
                  <a:srgbClr val="00B050"/>
                </a:solidFill>
              </a:rPr>
              <a:t>right </a:t>
            </a:r>
            <a:r>
              <a:rPr lang="en-US" sz="1400" b="1" i="1" dirty="0">
                <a:solidFill>
                  <a:srgbClr val="FF0000"/>
                </a:solidFill>
              </a:rPr>
              <a:t>to </a:t>
            </a:r>
            <a:r>
              <a:rPr lang="en-US" sz="1400" b="1" i="1" dirty="0">
                <a:solidFill>
                  <a:srgbClr val="00B0F0"/>
                </a:solidFill>
              </a:rPr>
              <a:t>read about </a:t>
            </a:r>
            <a:r>
              <a:rPr lang="en-US" sz="1400" b="1" i="1" dirty="0">
                <a:solidFill>
                  <a:srgbClr val="FF33CC"/>
                </a:solidFill>
              </a:rPr>
              <a:t>historic places </a:t>
            </a:r>
            <a:r>
              <a:rPr lang="en-US" sz="1400" b="1" i="1" dirty="0">
                <a:solidFill>
                  <a:srgbClr val="FF9900"/>
                </a:solidFill>
              </a:rPr>
              <a:t>before sightseeing.</a:t>
            </a:r>
          </a:p>
          <a:p>
            <a:pPr marL="0" indent="0">
              <a:buNone/>
            </a:pPr>
            <a:endParaRPr lang="en-US" sz="1400" dirty="0">
              <a:solidFill>
                <a:srgbClr val="FF9900"/>
              </a:solidFill>
            </a:endParaRPr>
          </a:p>
          <a:p>
            <a:pPr marL="0" indent="0">
              <a:buNone/>
            </a:pPr>
            <a:endParaRPr lang="en-US" sz="1400" dirty="0">
              <a:solidFill>
                <a:srgbClr val="FF9900"/>
              </a:solidFill>
            </a:endParaRPr>
          </a:p>
          <a:p>
            <a:pPr marL="0" indent="0">
              <a:buNone/>
            </a:pPr>
            <a:r>
              <a:rPr lang="en-US" sz="1400" dirty="0"/>
              <a:t>Topic sentence </a:t>
            </a:r>
          </a:p>
          <a:p>
            <a:pPr marL="0" indent="0">
              <a:buNone/>
            </a:pPr>
            <a:endParaRPr lang="en-US" sz="1400" dirty="0"/>
          </a:p>
          <a:p>
            <a:pPr marL="0" indent="0">
              <a:buNone/>
            </a:pPr>
            <a:r>
              <a:rPr lang="en-US" sz="1400" dirty="0"/>
              <a:t>Restate the problem </a:t>
            </a:r>
            <a:endParaRPr lang="ru-RU" sz="1400" dirty="0"/>
          </a:p>
        </p:txBody>
      </p:sp>
      <p:sp>
        <p:nvSpPr>
          <p:cNvPr id="4" name="TextBox 3"/>
          <p:cNvSpPr txBox="1"/>
          <p:nvPr/>
        </p:nvSpPr>
        <p:spPr>
          <a:xfrm>
            <a:off x="388021" y="1087667"/>
            <a:ext cx="1260140" cy="307777"/>
          </a:xfrm>
          <a:prstGeom prst="rect">
            <a:avLst/>
          </a:prstGeom>
          <a:noFill/>
        </p:spPr>
        <p:txBody>
          <a:bodyPr wrap="square" rtlCol="0">
            <a:spAutoFit/>
          </a:bodyPr>
          <a:lstStyle/>
          <a:p>
            <a:r>
              <a:rPr lang="en-US" sz="1400" dirty="0">
                <a:solidFill>
                  <a:srgbClr val="00B050"/>
                </a:solidFill>
              </a:rPr>
              <a:t>One should</a:t>
            </a:r>
            <a:endParaRPr lang="ru-RU" sz="1400" dirty="0">
              <a:solidFill>
                <a:srgbClr val="00B050"/>
              </a:solidFill>
            </a:endParaRPr>
          </a:p>
        </p:txBody>
      </p:sp>
      <p:sp>
        <p:nvSpPr>
          <p:cNvPr id="5" name="TextBox 4"/>
          <p:cNvSpPr txBox="1"/>
          <p:nvPr/>
        </p:nvSpPr>
        <p:spPr>
          <a:xfrm>
            <a:off x="1339666" y="1087667"/>
            <a:ext cx="5580620" cy="307777"/>
          </a:xfrm>
          <a:prstGeom prst="rect">
            <a:avLst/>
          </a:prstGeom>
          <a:noFill/>
        </p:spPr>
        <p:txBody>
          <a:bodyPr wrap="square" rtlCol="0">
            <a:spAutoFit/>
          </a:bodyPr>
          <a:lstStyle/>
          <a:p>
            <a:r>
              <a:rPr lang="en-US" sz="1400" dirty="0">
                <a:solidFill>
                  <a:srgbClr val="0070C0"/>
                </a:solidFill>
              </a:rPr>
              <a:t>browse the Internet to find out new information about</a:t>
            </a:r>
            <a:endParaRPr lang="ru-RU" sz="1400" dirty="0">
              <a:solidFill>
                <a:srgbClr val="0070C0"/>
              </a:solidFill>
            </a:endParaRPr>
          </a:p>
        </p:txBody>
      </p:sp>
      <p:sp>
        <p:nvSpPr>
          <p:cNvPr id="6" name="TextBox 5"/>
          <p:cNvSpPr txBox="1"/>
          <p:nvPr/>
        </p:nvSpPr>
        <p:spPr>
          <a:xfrm>
            <a:off x="5387254" y="1087666"/>
            <a:ext cx="1301132" cy="307777"/>
          </a:xfrm>
          <a:prstGeom prst="rect">
            <a:avLst/>
          </a:prstGeom>
          <a:noFill/>
        </p:spPr>
        <p:txBody>
          <a:bodyPr wrap="square" rtlCol="0">
            <a:spAutoFit/>
          </a:bodyPr>
          <a:lstStyle/>
          <a:p>
            <a:r>
              <a:rPr lang="en-US" sz="1400" dirty="0">
                <a:solidFill>
                  <a:srgbClr val="FF33CC"/>
                </a:solidFill>
              </a:rPr>
              <a:t>historical sites</a:t>
            </a:r>
            <a:endParaRPr lang="ru-RU" sz="1400" dirty="0">
              <a:solidFill>
                <a:srgbClr val="FF33CC"/>
              </a:solidFill>
            </a:endParaRPr>
          </a:p>
        </p:txBody>
      </p:sp>
      <p:sp>
        <p:nvSpPr>
          <p:cNvPr id="7" name="TextBox 6"/>
          <p:cNvSpPr txBox="1"/>
          <p:nvPr/>
        </p:nvSpPr>
        <p:spPr>
          <a:xfrm>
            <a:off x="6502445" y="1078816"/>
            <a:ext cx="1126468" cy="307777"/>
          </a:xfrm>
          <a:prstGeom prst="rect">
            <a:avLst/>
          </a:prstGeom>
          <a:noFill/>
        </p:spPr>
        <p:txBody>
          <a:bodyPr wrap="square" rtlCol="0">
            <a:spAutoFit/>
          </a:bodyPr>
          <a:lstStyle/>
          <a:p>
            <a:r>
              <a:rPr lang="en-US" sz="1400" dirty="0">
                <a:solidFill>
                  <a:srgbClr val="FF9900"/>
                </a:solidFill>
              </a:rPr>
              <a:t>beforehand</a:t>
            </a:r>
            <a:endParaRPr lang="ru-RU" sz="1400" dirty="0">
              <a:solidFill>
                <a:srgbClr val="FF9900"/>
              </a:solidFill>
            </a:endParaRPr>
          </a:p>
        </p:txBody>
      </p:sp>
      <p:graphicFrame>
        <p:nvGraphicFramePr>
          <p:cNvPr id="8" name="Таблица 7"/>
          <p:cNvGraphicFramePr>
            <a:graphicFrameLocks noGrp="1"/>
          </p:cNvGraphicFramePr>
          <p:nvPr>
            <p:extLst>
              <p:ext uri="{D42A27DB-BD31-4B8C-83A1-F6EECF244321}">
                <p14:modId xmlns:p14="http://schemas.microsoft.com/office/powerpoint/2010/main" val="3190602213"/>
              </p:ext>
            </p:extLst>
          </p:nvPr>
        </p:nvGraphicFramePr>
        <p:xfrm>
          <a:off x="382084" y="2902795"/>
          <a:ext cx="7992888" cy="3585644"/>
        </p:xfrm>
        <a:graphic>
          <a:graphicData uri="http://schemas.openxmlformats.org/drawingml/2006/table">
            <a:tbl>
              <a:tblPr firstRow="1" bandRow="1">
                <a:tableStyleId>{BC89EF96-8CEA-46FF-86C4-4CE0E7609802}</a:tableStyleId>
              </a:tblPr>
              <a:tblGrid>
                <a:gridCol w="2616953">
                  <a:extLst>
                    <a:ext uri="{9D8B030D-6E8A-4147-A177-3AD203B41FA5}">
                      <a16:colId xmlns:a16="http://schemas.microsoft.com/office/drawing/2014/main" val="269171193"/>
                    </a:ext>
                  </a:extLst>
                </a:gridCol>
                <a:gridCol w="2423607">
                  <a:extLst>
                    <a:ext uri="{9D8B030D-6E8A-4147-A177-3AD203B41FA5}">
                      <a16:colId xmlns:a16="http://schemas.microsoft.com/office/drawing/2014/main" val="3307925191"/>
                    </a:ext>
                  </a:extLst>
                </a:gridCol>
                <a:gridCol w="2952328">
                  <a:extLst>
                    <a:ext uri="{9D8B030D-6E8A-4147-A177-3AD203B41FA5}">
                      <a16:colId xmlns:a16="http://schemas.microsoft.com/office/drawing/2014/main" val="468192933"/>
                    </a:ext>
                  </a:extLst>
                </a:gridCol>
              </a:tblGrid>
              <a:tr h="435419">
                <a:tc>
                  <a:txBody>
                    <a:bodyPr/>
                    <a:lstStyle/>
                    <a:p>
                      <a:r>
                        <a:rPr lang="en-US" sz="1400" dirty="0"/>
                        <a:t>Arguments for</a:t>
                      </a:r>
                      <a:endParaRPr lang="ru-RU" sz="1400" dirty="0"/>
                    </a:p>
                  </a:txBody>
                  <a:tcPr/>
                </a:tc>
                <a:tc>
                  <a:txBody>
                    <a:bodyPr/>
                    <a:lstStyle/>
                    <a:p>
                      <a:r>
                        <a:rPr lang="en-US" sz="1400" dirty="0"/>
                        <a:t>Arguments against</a:t>
                      </a:r>
                      <a:endParaRPr lang="ru-RU" sz="1400" dirty="0"/>
                    </a:p>
                  </a:txBody>
                  <a:tcPr/>
                </a:tc>
                <a:tc>
                  <a:txBody>
                    <a:bodyPr/>
                    <a:lstStyle/>
                    <a:p>
                      <a:r>
                        <a:rPr lang="en-US" sz="1400" baseline="0" dirty="0"/>
                        <a:t>Counter-arguments</a:t>
                      </a:r>
                      <a:endParaRPr lang="ru-RU" sz="1400" dirty="0"/>
                    </a:p>
                  </a:txBody>
                  <a:tcPr/>
                </a:tc>
                <a:extLst>
                  <a:ext uri="{0D108BD9-81ED-4DB2-BD59-A6C34878D82A}">
                    <a16:rowId xmlns:a16="http://schemas.microsoft.com/office/drawing/2014/main" val="1033790344"/>
                  </a:ext>
                </a:extLst>
              </a:tr>
              <a:tr h="3150225">
                <a:tc>
                  <a:txBody>
                    <a:bodyPr/>
                    <a:lstStyle/>
                    <a:p>
                      <a:endParaRPr lang="ru-RU" dirty="0"/>
                    </a:p>
                  </a:txBody>
                  <a:tcPr/>
                </a:tc>
                <a:tc>
                  <a:txBody>
                    <a:bodyPr/>
                    <a:lstStyle/>
                    <a:p>
                      <a:endParaRPr lang="ru-RU" dirty="0"/>
                    </a:p>
                  </a:txBody>
                  <a:tcPr/>
                </a:tc>
                <a:tc>
                  <a:txBody>
                    <a:bodyPr/>
                    <a:lstStyle/>
                    <a:p>
                      <a:endParaRPr lang="ru-RU" dirty="0"/>
                    </a:p>
                  </a:txBody>
                  <a:tcPr/>
                </a:tc>
                <a:extLst>
                  <a:ext uri="{0D108BD9-81ED-4DB2-BD59-A6C34878D82A}">
                    <a16:rowId xmlns:a16="http://schemas.microsoft.com/office/drawing/2014/main" val="2958781780"/>
                  </a:ext>
                </a:extLst>
              </a:tr>
            </a:tbl>
          </a:graphicData>
        </a:graphic>
      </p:graphicFrame>
      <p:sp>
        <p:nvSpPr>
          <p:cNvPr id="9" name="TextBox 8"/>
          <p:cNvSpPr txBox="1"/>
          <p:nvPr/>
        </p:nvSpPr>
        <p:spPr>
          <a:xfrm>
            <a:off x="428186" y="3584272"/>
            <a:ext cx="2232248" cy="523220"/>
          </a:xfrm>
          <a:prstGeom prst="rect">
            <a:avLst/>
          </a:prstGeom>
          <a:noFill/>
        </p:spPr>
        <p:txBody>
          <a:bodyPr wrap="square" rtlCol="0">
            <a:spAutoFit/>
          </a:bodyPr>
          <a:lstStyle/>
          <a:p>
            <a:r>
              <a:rPr lang="en-US" sz="1400" dirty="0"/>
              <a:t>it helps people better understand what they see;</a:t>
            </a:r>
            <a:endParaRPr lang="ru-RU" sz="1400" dirty="0"/>
          </a:p>
        </p:txBody>
      </p:sp>
      <p:sp>
        <p:nvSpPr>
          <p:cNvPr id="10" name="TextBox 9"/>
          <p:cNvSpPr txBox="1"/>
          <p:nvPr/>
        </p:nvSpPr>
        <p:spPr>
          <a:xfrm>
            <a:off x="428186" y="4079035"/>
            <a:ext cx="2304256" cy="954107"/>
          </a:xfrm>
          <a:prstGeom prst="rect">
            <a:avLst/>
          </a:prstGeom>
          <a:noFill/>
        </p:spPr>
        <p:txBody>
          <a:bodyPr wrap="square" rtlCol="0">
            <a:spAutoFit/>
          </a:bodyPr>
          <a:lstStyle/>
          <a:p>
            <a:r>
              <a:rPr lang="en-US" sz="1400" dirty="0"/>
              <a:t>it is much more interesting to see historic places when you learn about them in advance;</a:t>
            </a:r>
            <a:endParaRPr lang="ru-RU" sz="1400" dirty="0"/>
          </a:p>
        </p:txBody>
      </p:sp>
      <p:sp>
        <p:nvSpPr>
          <p:cNvPr id="11" name="TextBox 10"/>
          <p:cNvSpPr txBox="1"/>
          <p:nvPr/>
        </p:nvSpPr>
        <p:spPr>
          <a:xfrm>
            <a:off x="3013852" y="3614626"/>
            <a:ext cx="2232248" cy="523220"/>
          </a:xfrm>
          <a:prstGeom prst="rect">
            <a:avLst/>
          </a:prstGeom>
          <a:noFill/>
        </p:spPr>
        <p:txBody>
          <a:bodyPr wrap="square" rtlCol="0">
            <a:spAutoFit/>
          </a:bodyPr>
          <a:lstStyle/>
          <a:p>
            <a:r>
              <a:rPr lang="en-US" sz="1400" dirty="0"/>
              <a:t>it is tour guides’ work to tell them everything;</a:t>
            </a:r>
            <a:endParaRPr lang="ru-RU" sz="1400" dirty="0"/>
          </a:p>
        </p:txBody>
      </p:sp>
      <p:sp>
        <p:nvSpPr>
          <p:cNvPr id="12" name="TextBox 11"/>
          <p:cNvSpPr txBox="1"/>
          <p:nvPr/>
        </p:nvSpPr>
        <p:spPr>
          <a:xfrm>
            <a:off x="5550334" y="3614626"/>
            <a:ext cx="2612240" cy="523220"/>
          </a:xfrm>
          <a:prstGeom prst="rect">
            <a:avLst/>
          </a:prstGeom>
          <a:noFill/>
        </p:spPr>
        <p:txBody>
          <a:bodyPr wrap="square" rtlCol="0">
            <a:spAutoFit/>
          </a:bodyPr>
          <a:lstStyle/>
          <a:p>
            <a:r>
              <a:rPr lang="en-US" sz="1400" dirty="0"/>
              <a:t>guides are unable to tell us all the interesting information;</a:t>
            </a:r>
            <a:endParaRPr lang="ru-RU" sz="1400" dirty="0"/>
          </a:p>
        </p:txBody>
      </p:sp>
      <p:sp>
        <p:nvSpPr>
          <p:cNvPr id="13" name="TextBox 12"/>
          <p:cNvSpPr txBox="1"/>
          <p:nvPr/>
        </p:nvSpPr>
        <p:spPr>
          <a:xfrm>
            <a:off x="1668557" y="1482269"/>
            <a:ext cx="5580620" cy="307777"/>
          </a:xfrm>
          <a:prstGeom prst="rect">
            <a:avLst/>
          </a:prstGeom>
          <a:noFill/>
        </p:spPr>
        <p:txBody>
          <a:bodyPr wrap="square" rtlCol="0">
            <a:spAutoFit/>
          </a:bodyPr>
          <a:lstStyle/>
          <a:p>
            <a:r>
              <a:rPr lang="en-US" sz="1400" dirty="0">
                <a:solidFill>
                  <a:srgbClr val="0070C0"/>
                </a:solidFill>
              </a:rPr>
              <a:t>These days more and more people are going on sightseeing tours.</a:t>
            </a:r>
            <a:endParaRPr lang="ru-RU" sz="1400" dirty="0">
              <a:solidFill>
                <a:srgbClr val="0070C0"/>
              </a:solidFill>
            </a:endParaRPr>
          </a:p>
        </p:txBody>
      </p:sp>
      <p:sp>
        <p:nvSpPr>
          <p:cNvPr id="14" name="TextBox 13"/>
          <p:cNvSpPr txBox="1"/>
          <p:nvPr/>
        </p:nvSpPr>
        <p:spPr>
          <a:xfrm>
            <a:off x="2046096" y="1899468"/>
            <a:ext cx="5580620" cy="954107"/>
          </a:xfrm>
          <a:prstGeom prst="rect">
            <a:avLst/>
          </a:prstGeom>
          <a:noFill/>
        </p:spPr>
        <p:txBody>
          <a:bodyPr wrap="square" rtlCol="0">
            <a:spAutoFit/>
          </a:bodyPr>
          <a:lstStyle/>
          <a:p>
            <a:r>
              <a:rPr lang="en-US" sz="1400" dirty="0">
                <a:solidFill>
                  <a:srgbClr val="00B050"/>
                </a:solidFill>
              </a:rPr>
              <a:t>Some people find it necessary </a:t>
            </a:r>
            <a:r>
              <a:rPr lang="en-US" sz="1400" dirty="0">
                <a:solidFill>
                  <a:srgbClr val="0070C0"/>
                </a:solidFill>
              </a:rPr>
              <a:t>to browse the Internet to find out new information about </a:t>
            </a:r>
            <a:r>
              <a:rPr lang="en-US" sz="1400" dirty="0">
                <a:solidFill>
                  <a:srgbClr val="FF33CC"/>
                </a:solidFill>
              </a:rPr>
              <a:t>historical sites they are going to visit </a:t>
            </a:r>
            <a:r>
              <a:rPr lang="en-US" sz="1400" dirty="0">
                <a:solidFill>
                  <a:srgbClr val="FF9900"/>
                </a:solidFill>
              </a:rPr>
              <a:t>beforehand </a:t>
            </a:r>
            <a:r>
              <a:rPr lang="en-US" sz="1400" dirty="0"/>
              <a:t>while others are convinced that they will learn everything they need on the spot.</a:t>
            </a:r>
            <a:endParaRPr lang="ru-RU" sz="1400" dirty="0">
              <a:solidFill>
                <a:srgbClr val="FF33CC"/>
              </a:solidFill>
            </a:endParaRPr>
          </a:p>
        </p:txBody>
      </p:sp>
      <p:sp>
        <p:nvSpPr>
          <p:cNvPr id="15" name="TextBox 14"/>
          <p:cNvSpPr txBox="1"/>
          <p:nvPr/>
        </p:nvSpPr>
        <p:spPr>
          <a:xfrm>
            <a:off x="3041896" y="4223390"/>
            <a:ext cx="2232248" cy="1815882"/>
          </a:xfrm>
          <a:prstGeom prst="rect">
            <a:avLst/>
          </a:prstGeom>
          <a:noFill/>
        </p:spPr>
        <p:txBody>
          <a:bodyPr wrap="square" rtlCol="0">
            <a:spAutoFit/>
          </a:bodyPr>
          <a:lstStyle/>
          <a:p>
            <a:r>
              <a:rPr lang="en-US" sz="1400" dirty="0"/>
              <a:t>museums are designed by professionals and people who organise sightseeing tours better know what is worth visiting  and the way artworks, objects and historical material should be presented;</a:t>
            </a:r>
            <a:endParaRPr lang="ru-RU" sz="1400" dirty="0"/>
          </a:p>
        </p:txBody>
      </p:sp>
      <p:sp>
        <p:nvSpPr>
          <p:cNvPr id="16" name="TextBox 15"/>
          <p:cNvSpPr txBox="1"/>
          <p:nvPr/>
        </p:nvSpPr>
        <p:spPr>
          <a:xfrm>
            <a:off x="394302" y="5011324"/>
            <a:ext cx="2304256" cy="1384995"/>
          </a:xfrm>
          <a:prstGeom prst="rect">
            <a:avLst/>
          </a:prstGeom>
          <a:noFill/>
        </p:spPr>
        <p:txBody>
          <a:bodyPr wrap="square" rtlCol="0">
            <a:spAutoFit/>
          </a:bodyPr>
          <a:lstStyle/>
          <a:p>
            <a:r>
              <a:rPr lang="en-US" sz="1400" dirty="0"/>
              <a:t>knowing some information about the place before visiting it can help to find the tour which will be enlightening and suit your taste and budget;</a:t>
            </a:r>
            <a:endParaRPr lang="ru-RU" sz="1400" dirty="0"/>
          </a:p>
        </p:txBody>
      </p:sp>
      <p:sp>
        <p:nvSpPr>
          <p:cNvPr id="17" name="TextBox 16"/>
          <p:cNvSpPr txBox="1"/>
          <p:nvPr/>
        </p:nvSpPr>
        <p:spPr>
          <a:xfrm>
            <a:off x="5515362" y="4488104"/>
            <a:ext cx="2612240" cy="523220"/>
          </a:xfrm>
          <a:prstGeom prst="rect">
            <a:avLst/>
          </a:prstGeom>
          <a:noFill/>
        </p:spPr>
        <p:txBody>
          <a:bodyPr wrap="square" rtlCol="0">
            <a:spAutoFit/>
          </a:bodyPr>
          <a:lstStyle/>
          <a:p>
            <a:r>
              <a:rPr lang="en-US" sz="1400" dirty="0"/>
              <a:t>noise can distract us from hearing clearly;</a:t>
            </a:r>
            <a:endParaRPr lang="ru-RU" sz="1400" dirty="0"/>
          </a:p>
        </p:txBody>
      </p:sp>
    </p:spTree>
    <p:extLst>
      <p:ext uri="{BB962C8B-B14F-4D97-AF65-F5344CB8AC3E}">
        <p14:creationId xmlns:p14="http://schemas.microsoft.com/office/powerpoint/2010/main" val="68700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1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125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2000"/>
                                        <p:tgtEl>
                                          <p:spTgt spid="13"/>
                                        </p:tgtEl>
                                      </p:cBhvr>
                                    </p:animEffect>
                                    <p:anim calcmode="lin" valueType="num">
                                      <p:cBhvr>
                                        <p:cTn id="28" dur="2000" fill="hold"/>
                                        <p:tgtEl>
                                          <p:spTgt spid="13"/>
                                        </p:tgtEl>
                                        <p:attrNameLst>
                                          <p:attrName>ppt_w</p:attrName>
                                        </p:attrNameLst>
                                      </p:cBhvr>
                                      <p:tavLst>
                                        <p:tav tm="0" fmla="#ppt_w*sin(2.5*pi*$)">
                                          <p:val>
                                            <p:fltVal val="0"/>
                                          </p:val>
                                        </p:tav>
                                        <p:tav tm="100000">
                                          <p:val>
                                            <p:fltVal val="1"/>
                                          </p:val>
                                        </p:tav>
                                      </p:tavLst>
                                    </p:anim>
                                    <p:anim calcmode="lin" valueType="num">
                                      <p:cBhvr>
                                        <p:cTn id="29" dur="20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45" presetClass="entr" presetSubtype="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2000"/>
                                        <p:tgtEl>
                                          <p:spTgt spid="14"/>
                                        </p:tgtEl>
                                      </p:cBhvr>
                                    </p:animEffect>
                                    <p:anim calcmode="lin" valueType="num">
                                      <p:cBhvr>
                                        <p:cTn id="35" dur="2000" fill="hold"/>
                                        <p:tgtEl>
                                          <p:spTgt spid="14"/>
                                        </p:tgtEl>
                                        <p:attrNameLst>
                                          <p:attrName>ppt_w</p:attrName>
                                        </p:attrNameLst>
                                      </p:cBhvr>
                                      <p:tavLst>
                                        <p:tav tm="0" fmla="#ppt_w*sin(2.5*pi*$)">
                                          <p:val>
                                            <p:fltVal val="0"/>
                                          </p:val>
                                        </p:tav>
                                        <p:tav tm="100000">
                                          <p:val>
                                            <p:fltVal val="1"/>
                                          </p:val>
                                        </p:tav>
                                      </p:tavLst>
                                    </p:anim>
                                    <p:anim calcmode="lin" valueType="num">
                                      <p:cBhvr>
                                        <p:cTn id="36" dur="20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heel(1)">
                                      <p:cBhvr>
                                        <p:cTn id="41" dur="20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1"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heel(1)">
                                      <p:cBhvr>
                                        <p:cTn id="46" dur="20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heel(1)">
                                      <p:cBhvr>
                                        <p:cTn id="51" dur="2000"/>
                                        <p:tgtEl>
                                          <p:spTgt spid="16"/>
                                        </p:tgtEl>
                                      </p:cBhvr>
                                    </p:animEffect>
                                  </p:childTnLst>
                                </p:cTn>
                              </p:par>
                            </p:childTnLst>
                          </p:cTn>
                        </p:par>
                      </p:childTnLst>
                    </p:cTn>
                  </p:par>
                  <p:par>
                    <p:cTn id="52" fill="hold">
                      <p:stCondLst>
                        <p:cond delay="indefinite"/>
                      </p:stCondLst>
                      <p:childTnLst>
                        <p:par>
                          <p:cTn id="53" fill="hold">
                            <p:stCondLst>
                              <p:cond delay="0"/>
                            </p:stCondLst>
                            <p:childTnLst>
                              <p:par>
                                <p:cTn id="54" presetID="21" presetClass="entr" presetSubtype="1"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wheel(1)">
                                      <p:cBhvr>
                                        <p:cTn id="56" dur="2000"/>
                                        <p:tgtEl>
                                          <p:spTgt spid="11"/>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1249"/>
                                          </p:stCondLst>
                                        </p:cTn>
                                        <p:tgtEl>
                                          <p:spTgt spid="1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1249"/>
                                          </p:stCondLst>
                                        </p:cTn>
                                        <p:tgtEl>
                                          <p:spTgt spid="1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21" presetClass="entr" presetSubtype="1" fill="hold" grpId="0" nodeType="click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wheel(1)">
                                      <p:cBhvr>
                                        <p:cTn id="69"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0" grpId="0"/>
      <p:bldP spid="11" grpId="0"/>
      <p:bldP spid="12" grpId="0"/>
      <p:bldP spid="13" grpId="0"/>
      <p:bldP spid="14" grpId="0"/>
      <p:bldP spid="15" grpId="0"/>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80920" cy="6192688"/>
          </a:xfrm>
        </p:spPr>
        <p:txBody>
          <a:bodyPr>
            <a:noAutofit/>
          </a:bodyPr>
          <a:lstStyle/>
          <a:p>
            <a:pPr marL="0" indent="0">
              <a:buNone/>
            </a:pPr>
            <a:r>
              <a:rPr lang="en-US" sz="1200" b="1" dirty="0"/>
              <a:t>Comment on the following statement: </a:t>
            </a:r>
            <a:r>
              <a:rPr lang="en-US" sz="1200" i="1" dirty="0"/>
              <a:t>Internet-based communication is becoming more preferable to face-to-face communication. Do you agree or disagree? </a:t>
            </a:r>
            <a:endParaRPr lang="en-US" sz="1200" dirty="0"/>
          </a:p>
          <a:p>
            <a:pPr marL="0" indent="0">
              <a:buNone/>
            </a:pPr>
            <a:endParaRPr lang="en-US" sz="800" dirty="0"/>
          </a:p>
          <a:p>
            <a:pPr marL="0" indent="0">
              <a:buNone/>
            </a:pPr>
            <a:r>
              <a:rPr lang="en-US" sz="1200" dirty="0">
                <a:solidFill>
                  <a:srgbClr val="00B0F0"/>
                </a:solidFill>
              </a:rPr>
              <a:t>Today, communication tools have bridged the gap between different countries. </a:t>
            </a:r>
            <a:r>
              <a:rPr lang="en-US" sz="1200" dirty="0">
                <a:solidFill>
                  <a:schemeClr val="accent6">
                    <a:lumMod val="75000"/>
                  </a:schemeClr>
                </a:solidFill>
              </a:rPr>
              <a:t>Internet communication ensures </a:t>
            </a:r>
            <a:r>
              <a:rPr lang="en-US" sz="1200" b="1" dirty="0">
                <a:solidFill>
                  <a:srgbClr val="FFC000"/>
                </a:solidFill>
              </a:rPr>
              <a:t>an instant connection </a:t>
            </a:r>
            <a:r>
              <a:rPr lang="en-US" sz="1200" dirty="0">
                <a:solidFill>
                  <a:schemeClr val="accent6">
                    <a:lumMod val="75000"/>
                  </a:schemeClr>
                </a:solidFill>
              </a:rPr>
              <a:t>between people on opposite sides of the world</a:t>
            </a:r>
            <a:r>
              <a:rPr lang="en-US" sz="1200" dirty="0"/>
              <a:t>. The idea that chatting on the Internet can replace real-life communication is becoming more and more popular each year. </a:t>
            </a:r>
            <a:r>
              <a:rPr lang="en-US" sz="1200" dirty="0">
                <a:solidFill>
                  <a:srgbClr val="00B0F0"/>
                </a:solidFill>
              </a:rPr>
              <a:t>Social networks such as Facebook and Twitter take over our lives </a:t>
            </a:r>
            <a:r>
              <a:rPr lang="en-US" sz="1200" dirty="0"/>
              <a:t>at a meteoric speed and </a:t>
            </a:r>
            <a:r>
              <a:rPr lang="en-US" sz="1200" dirty="0">
                <a:solidFill>
                  <a:srgbClr val="00B0F0"/>
                </a:solidFill>
              </a:rPr>
              <a:t>nobody really objects to them</a:t>
            </a:r>
            <a:r>
              <a:rPr lang="en-US" sz="1200" dirty="0"/>
              <a:t>. </a:t>
            </a:r>
            <a:r>
              <a:rPr lang="en-US" sz="1200" b="1" dirty="0">
                <a:solidFill>
                  <a:srgbClr val="00B050"/>
                </a:solidFill>
              </a:rPr>
              <a:t>However,</a:t>
            </a:r>
            <a:r>
              <a:rPr lang="en-US" sz="1200" b="1" dirty="0">
                <a:solidFill>
                  <a:srgbClr val="00B0F0"/>
                </a:solidFill>
              </a:rPr>
              <a:t> I do think </a:t>
            </a:r>
            <a:r>
              <a:rPr lang="en-US" sz="1200" dirty="0"/>
              <a:t>that chatting on the Internet is a sheer waste of time. </a:t>
            </a:r>
          </a:p>
          <a:p>
            <a:pPr marL="0" indent="0">
              <a:buNone/>
            </a:pPr>
            <a:endParaRPr lang="en-US" sz="800" dirty="0"/>
          </a:p>
          <a:p>
            <a:pPr marL="0" indent="0">
              <a:buNone/>
            </a:pPr>
            <a:r>
              <a:rPr lang="en-US" sz="1200" b="1" dirty="0">
                <a:solidFill>
                  <a:srgbClr val="00B050"/>
                </a:solidFill>
              </a:rPr>
              <a:t>First of all</a:t>
            </a:r>
            <a:r>
              <a:rPr lang="en-US" sz="1200" dirty="0">
                <a:solidFill>
                  <a:srgbClr val="00B0F0"/>
                </a:solidFill>
              </a:rPr>
              <a:t>, this means </a:t>
            </a:r>
            <a:r>
              <a:rPr lang="en-US" sz="1200" dirty="0"/>
              <a:t>of communication </a:t>
            </a:r>
            <a:r>
              <a:rPr lang="en-US" sz="1200" b="1" dirty="0">
                <a:solidFill>
                  <a:srgbClr val="FFC000"/>
                </a:solidFill>
              </a:rPr>
              <a:t>deprives us of a possibility to really interact </a:t>
            </a:r>
            <a:r>
              <a:rPr lang="en-US" sz="1200" dirty="0"/>
              <a:t>with a person we are speaking to </a:t>
            </a:r>
            <a:r>
              <a:rPr lang="en-US" sz="1200" b="1" dirty="0">
                <a:solidFill>
                  <a:srgbClr val="00B050"/>
                </a:solidFill>
              </a:rPr>
              <a:t>owing to the fact that </a:t>
            </a:r>
            <a:r>
              <a:rPr lang="en-US" sz="1200" dirty="0"/>
              <a:t>emotions can be easily hidden under words and smileys. </a:t>
            </a:r>
            <a:r>
              <a:rPr lang="en-US" sz="1200" b="1" dirty="0">
                <a:solidFill>
                  <a:srgbClr val="00B050"/>
                </a:solidFill>
              </a:rPr>
              <a:t>Moreover,</a:t>
            </a:r>
            <a:r>
              <a:rPr lang="en-US" sz="1200" dirty="0">
                <a:solidFill>
                  <a:srgbClr val="00B050"/>
                </a:solidFill>
              </a:rPr>
              <a:t> </a:t>
            </a:r>
            <a:r>
              <a:rPr lang="en-US" sz="1200" b="1" dirty="0">
                <a:solidFill>
                  <a:srgbClr val="00B050"/>
                </a:solidFill>
              </a:rPr>
              <a:t>not only do we </a:t>
            </a:r>
            <a:r>
              <a:rPr lang="en-US" sz="1200" dirty="0"/>
              <a:t>fail to understand somebody completely, </a:t>
            </a:r>
            <a:r>
              <a:rPr lang="en-US" sz="1200" b="1" dirty="0">
                <a:solidFill>
                  <a:srgbClr val="00B050"/>
                </a:solidFill>
              </a:rPr>
              <a:t>but we also </a:t>
            </a:r>
            <a:r>
              <a:rPr lang="en-US" sz="1200" dirty="0"/>
              <a:t>forget all the necessary skills of speaking in public</a:t>
            </a:r>
            <a:r>
              <a:rPr lang="en-US" sz="1200" dirty="0">
                <a:solidFill>
                  <a:schemeClr val="accent6">
                    <a:lumMod val="75000"/>
                  </a:schemeClr>
                </a:solidFill>
              </a:rPr>
              <a:t>. It can often lead to us being shy and withdrawn </a:t>
            </a:r>
            <a:r>
              <a:rPr lang="en-US" sz="1200" dirty="0"/>
              <a:t>when we have to talk with somebody. </a:t>
            </a:r>
          </a:p>
          <a:p>
            <a:pPr marL="0" indent="0">
              <a:buNone/>
            </a:pPr>
            <a:endParaRPr lang="en-US" sz="800" dirty="0"/>
          </a:p>
          <a:p>
            <a:pPr marL="0" indent="0">
              <a:buNone/>
            </a:pPr>
            <a:r>
              <a:rPr lang="en-US" sz="1200" b="1" dirty="0">
                <a:solidFill>
                  <a:srgbClr val="00B0F0"/>
                </a:solidFill>
              </a:rPr>
              <a:t>Nonetheless, opponents argue that </a:t>
            </a:r>
            <a:r>
              <a:rPr lang="en-US" sz="1200" dirty="0"/>
              <a:t>sharing information via the Internet is both faster and more convenient </a:t>
            </a:r>
            <a:r>
              <a:rPr lang="en-US" sz="1200" b="1" dirty="0">
                <a:solidFill>
                  <a:srgbClr val="00B050"/>
                </a:solidFill>
              </a:rPr>
              <a:t>as</a:t>
            </a:r>
            <a:r>
              <a:rPr lang="en-US" sz="1200" dirty="0"/>
              <a:t> </a:t>
            </a:r>
            <a:r>
              <a:rPr lang="en-US" sz="1200" dirty="0">
                <a:solidFill>
                  <a:schemeClr val="accent6">
                    <a:lumMod val="75000"/>
                  </a:schemeClr>
                </a:solidFill>
              </a:rPr>
              <a:t>you can find everything you want without </a:t>
            </a:r>
            <a:r>
              <a:rPr lang="en-US" sz="1200" u="sng" dirty="0">
                <a:solidFill>
                  <a:schemeClr val="accent6">
                    <a:lumMod val="75000"/>
                  </a:schemeClr>
                </a:solidFill>
              </a:rPr>
              <a:t>even lifting a finger</a:t>
            </a:r>
            <a:r>
              <a:rPr lang="en-US" sz="1200" dirty="0"/>
              <a:t>. </a:t>
            </a:r>
            <a:r>
              <a:rPr lang="en-US" sz="1200" b="1" dirty="0">
                <a:solidFill>
                  <a:srgbClr val="00B050"/>
                </a:solidFill>
              </a:rPr>
              <a:t>They consider </a:t>
            </a:r>
            <a:r>
              <a:rPr lang="en-US" sz="1200" dirty="0"/>
              <a:t>it to be vital and inevitable in our fast-moving world. </a:t>
            </a:r>
            <a:r>
              <a:rPr lang="en-US" sz="1200" b="1" dirty="0">
                <a:solidFill>
                  <a:srgbClr val="00B050"/>
                </a:solidFill>
              </a:rPr>
              <a:t>Furthermore</a:t>
            </a:r>
            <a:r>
              <a:rPr lang="en-US" sz="1200" dirty="0"/>
              <a:t>, it provides opportunities for long-distance families and friends to </a:t>
            </a:r>
            <a:r>
              <a:rPr lang="en-US" sz="1200" u="sng" dirty="0"/>
              <a:t>keep in touch </a:t>
            </a:r>
            <a:r>
              <a:rPr lang="en-US" sz="1200" dirty="0"/>
              <a:t>on a daily basis.</a:t>
            </a:r>
          </a:p>
          <a:p>
            <a:pPr marL="0" indent="0">
              <a:buNone/>
            </a:pPr>
            <a:endParaRPr lang="en-US" sz="800" dirty="0"/>
          </a:p>
          <a:p>
            <a:pPr marL="0" indent="0">
              <a:buNone/>
            </a:pPr>
            <a:r>
              <a:rPr lang="en-US" sz="1200" b="1" dirty="0">
                <a:solidFill>
                  <a:srgbClr val="00B0F0"/>
                </a:solidFill>
              </a:rPr>
              <a:t>Despite this widespread belief, I adhere to my own standpoint</a:t>
            </a:r>
            <a:r>
              <a:rPr lang="en-US" sz="1200" b="1" dirty="0"/>
              <a:t>. </a:t>
            </a:r>
            <a:r>
              <a:rPr lang="en-US" sz="1200" dirty="0"/>
              <a:t>There are other means of communication </a:t>
            </a:r>
            <a:r>
              <a:rPr lang="en-US" sz="1200" dirty="0">
                <a:solidFill>
                  <a:schemeClr val="accent6">
                    <a:lumMod val="75000"/>
                  </a:schemeClr>
                </a:solidFill>
              </a:rPr>
              <a:t>including speaking by phone</a:t>
            </a:r>
            <a:r>
              <a:rPr lang="en-US" sz="1200" dirty="0"/>
              <a:t>, </a:t>
            </a:r>
            <a:r>
              <a:rPr lang="en-US" sz="1200" b="1" dirty="0">
                <a:solidFill>
                  <a:srgbClr val="00B050"/>
                </a:solidFill>
              </a:rPr>
              <a:t>for instance</a:t>
            </a:r>
            <a:r>
              <a:rPr lang="en-US" sz="1200" dirty="0"/>
              <a:t>, that can turn out as effective as social networks. </a:t>
            </a:r>
            <a:r>
              <a:rPr lang="en-US" sz="1200" b="1" dirty="0">
                <a:solidFill>
                  <a:srgbClr val="00B050"/>
                </a:solidFill>
              </a:rPr>
              <a:t>In addition</a:t>
            </a:r>
            <a:r>
              <a:rPr lang="en-US" sz="1200" dirty="0"/>
              <a:t>, they will provide you with </a:t>
            </a:r>
            <a:r>
              <a:rPr lang="en-US" sz="1200" b="1" dirty="0">
                <a:solidFill>
                  <a:srgbClr val="FFC000"/>
                </a:solidFill>
              </a:rPr>
              <a:t>intellectual enrichment</a:t>
            </a:r>
            <a:r>
              <a:rPr lang="en-US" sz="1200" dirty="0"/>
              <a:t>. </a:t>
            </a:r>
            <a:r>
              <a:rPr lang="en-US" sz="1200" b="1" dirty="0">
                <a:solidFill>
                  <a:srgbClr val="FFC000"/>
                </a:solidFill>
              </a:rPr>
              <a:t>Seldom can you derive </a:t>
            </a:r>
            <a:r>
              <a:rPr lang="en-US" sz="1200" dirty="0"/>
              <a:t>it</a:t>
            </a:r>
            <a:r>
              <a:rPr lang="en-US" sz="1200" b="1" dirty="0">
                <a:solidFill>
                  <a:srgbClr val="FFC000"/>
                </a:solidFill>
              </a:rPr>
              <a:t> </a:t>
            </a:r>
            <a:r>
              <a:rPr lang="en-US" sz="1200" dirty="0"/>
              <a:t>from chatting via the Internet. </a:t>
            </a:r>
          </a:p>
          <a:p>
            <a:pPr marL="0" indent="0">
              <a:buNone/>
            </a:pPr>
            <a:endParaRPr lang="en-US" sz="800" dirty="0"/>
          </a:p>
          <a:p>
            <a:pPr marL="0" indent="0">
              <a:buNone/>
            </a:pPr>
            <a:r>
              <a:rPr lang="en-US" sz="1200" b="1" dirty="0">
                <a:solidFill>
                  <a:srgbClr val="00B050"/>
                </a:solidFill>
              </a:rPr>
              <a:t>To sum up</a:t>
            </a:r>
            <a:r>
              <a:rPr lang="en-US" sz="1200" b="1" dirty="0">
                <a:solidFill>
                  <a:srgbClr val="00B0F0"/>
                </a:solidFill>
              </a:rPr>
              <a:t>, I </a:t>
            </a:r>
            <a:r>
              <a:rPr lang="en-US" sz="1200" b="1" u="sng" dirty="0">
                <a:solidFill>
                  <a:srgbClr val="00B0F0"/>
                </a:solidFill>
              </a:rPr>
              <a:t>reckon</a:t>
            </a:r>
            <a:r>
              <a:rPr lang="en-US" sz="1200" b="1" dirty="0">
                <a:solidFill>
                  <a:srgbClr val="00B0F0"/>
                </a:solidFill>
              </a:rPr>
              <a:t> that </a:t>
            </a:r>
            <a:r>
              <a:rPr lang="en-US" sz="1200" dirty="0"/>
              <a:t>people understand </a:t>
            </a:r>
            <a:r>
              <a:rPr lang="en-US" sz="1200" dirty="0">
                <a:solidFill>
                  <a:srgbClr val="FF33CC"/>
                </a:solidFill>
              </a:rPr>
              <a:t>that social networks take control of their personalities and embrace real-life communication instead of it</a:t>
            </a:r>
            <a:r>
              <a:rPr lang="en-US" sz="1200" dirty="0"/>
              <a:t>.</a:t>
            </a:r>
            <a:r>
              <a:rPr lang="en-US" sz="1200" dirty="0">
                <a:solidFill>
                  <a:srgbClr val="00B050"/>
                </a:solidFill>
              </a:rPr>
              <a:t> </a:t>
            </a:r>
            <a:r>
              <a:rPr lang="en-US" sz="1200" b="1" dirty="0">
                <a:solidFill>
                  <a:srgbClr val="00B050"/>
                </a:solidFill>
              </a:rPr>
              <a:t>Albeit</a:t>
            </a:r>
            <a:r>
              <a:rPr lang="en-US" sz="1200" dirty="0">
                <a:solidFill>
                  <a:srgbClr val="00B050"/>
                </a:solidFill>
              </a:rPr>
              <a:t> </a:t>
            </a:r>
            <a:r>
              <a:rPr lang="en-US" sz="1200" dirty="0"/>
              <a:t>socialising in the real world seems old-fashioned, it is in fact much more beneficial than the Internet.</a:t>
            </a:r>
          </a:p>
          <a:p>
            <a:pPr marL="0" indent="0">
              <a:buNone/>
            </a:pPr>
            <a:endParaRPr lang="en-US" sz="800" dirty="0"/>
          </a:p>
          <a:p>
            <a:pPr marL="0" indent="0">
              <a:buNone/>
            </a:pPr>
            <a:r>
              <a:rPr lang="en-US" sz="1200" b="1" dirty="0"/>
              <a:t>Top Tips for Writing:</a:t>
            </a:r>
          </a:p>
          <a:p>
            <a:pPr marL="514350" indent="-514350">
              <a:buFont typeface="Arial" pitchFamily="34" charset="0"/>
              <a:buAutoNum type="arabicPeriod"/>
            </a:pPr>
            <a:r>
              <a:rPr lang="en-AU" sz="1100" dirty="0">
                <a:solidFill>
                  <a:srgbClr val="00B0F0"/>
                </a:solidFill>
              </a:rPr>
              <a:t>Use the correct structure: introduction, your opinion, an opposing opinion, arguments against the opposing opinion, conclusion.</a:t>
            </a:r>
          </a:p>
          <a:p>
            <a:pPr marL="514350" indent="-514350">
              <a:buAutoNum type="arabicPeriod"/>
            </a:pPr>
            <a:r>
              <a:rPr lang="en-AU" sz="1200" dirty="0">
                <a:solidFill>
                  <a:srgbClr val="FF33CC"/>
                </a:solidFill>
              </a:rPr>
              <a:t>Be objective. Give a balanced argument and make your overall opinion clear in the conclusion.</a:t>
            </a:r>
          </a:p>
          <a:p>
            <a:pPr marL="514350" indent="-514350">
              <a:buAutoNum type="arabicPeriod"/>
            </a:pPr>
            <a:r>
              <a:rPr lang="en-AU" sz="1200" b="1" dirty="0">
                <a:solidFill>
                  <a:srgbClr val="FFC000"/>
                </a:solidFill>
              </a:rPr>
              <a:t>Use neutral or formal language.  </a:t>
            </a:r>
            <a:r>
              <a:rPr lang="en-AU" sz="1200" b="1" u="sng" dirty="0">
                <a:solidFill>
                  <a:srgbClr val="FFC000"/>
                </a:solidFill>
              </a:rPr>
              <a:t>Don’t use emotional or informal language</a:t>
            </a:r>
            <a:r>
              <a:rPr lang="en-AU" sz="1200" b="1" dirty="0">
                <a:solidFill>
                  <a:srgbClr val="FFC000"/>
                </a:solidFill>
              </a:rPr>
              <a:t>.</a:t>
            </a:r>
          </a:p>
          <a:p>
            <a:pPr marL="514350" indent="-514350">
              <a:buAutoNum type="arabicPeriod"/>
            </a:pPr>
            <a:r>
              <a:rPr lang="en-AU" sz="1200" dirty="0">
                <a:solidFill>
                  <a:srgbClr val="00B050"/>
                </a:solidFill>
              </a:rPr>
              <a:t>Use suitable words and expression to introduce, add, contrast and link ideas.</a:t>
            </a:r>
          </a:p>
          <a:p>
            <a:pPr marL="514350" indent="-514350">
              <a:buAutoNum type="arabicPeriod"/>
            </a:pPr>
            <a:r>
              <a:rPr lang="en-AU" sz="1200" dirty="0">
                <a:solidFill>
                  <a:schemeClr val="accent6">
                    <a:lumMod val="75000"/>
                  </a:schemeClr>
                </a:solidFill>
              </a:rPr>
              <a:t>Include examples to illustrate ideas.</a:t>
            </a:r>
          </a:p>
          <a:p>
            <a:pPr marL="514350" indent="-514350">
              <a:buAutoNum type="arabicPeriod"/>
            </a:pPr>
            <a:endParaRPr lang="ru-RU" sz="1200" dirty="0"/>
          </a:p>
        </p:txBody>
      </p:sp>
    </p:spTree>
    <p:extLst>
      <p:ext uri="{BB962C8B-B14F-4D97-AF65-F5344CB8AC3E}">
        <p14:creationId xmlns:p14="http://schemas.microsoft.com/office/powerpoint/2010/main" val="10565436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363272" cy="6009531"/>
          </a:xfrm>
        </p:spPr>
        <p:txBody>
          <a:bodyPr>
            <a:normAutofit/>
          </a:bodyPr>
          <a:lstStyle/>
          <a:p>
            <a:pPr marL="0" indent="0">
              <a:buNone/>
            </a:pPr>
            <a:endParaRPr lang="en-US" sz="1400" dirty="0"/>
          </a:p>
          <a:p>
            <a:pPr marL="0" indent="0">
              <a:buNone/>
            </a:pPr>
            <a:r>
              <a:rPr lang="en-US" sz="1400" dirty="0"/>
              <a:t>Thesis statement </a:t>
            </a:r>
          </a:p>
          <a:p>
            <a:pPr marL="0" indent="0">
              <a:buNone/>
            </a:pPr>
            <a:endParaRPr lang="en-US" sz="1400" dirty="0"/>
          </a:p>
          <a:p>
            <a:pPr marL="0" indent="0">
              <a:buNone/>
            </a:pPr>
            <a:endParaRPr lang="en-US" sz="1400" dirty="0"/>
          </a:p>
          <a:p>
            <a:pPr marL="0" indent="0">
              <a:buNone/>
            </a:pPr>
            <a:r>
              <a:rPr lang="en-US" sz="1400" dirty="0"/>
              <a:t>First argument </a:t>
            </a:r>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r>
              <a:rPr lang="en-US" sz="1400" dirty="0"/>
              <a:t>Second argument </a:t>
            </a:r>
          </a:p>
          <a:p>
            <a:pPr marL="0" indent="0">
              <a:buNone/>
            </a:pPr>
            <a:endParaRPr lang="en-US" sz="1400" dirty="0"/>
          </a:p>
          <a:p>
            <a:pPr marL="0" indent="0">
              <a:buNone/>
            </a:pPr>
            <a:endParaRPr lang="en-US" sz="1400" dirty="0"/>
          </a:p>
          <a:p>
            <a:pPr marL="0" indent="0">
              <a:buNone/>
            </a:pPr>
            <a:endParaRPr lang="en-US" sz="1400" dirty="0"/>
          </a:p>
          <a:p>
            <a:pPr marL="0" indent="0">
              <a:buNone/>
            </a:pPr>
            <a:r>
              <a:rPr lang="en-US" sz="1400" dirty="0"/>
              <a:t>Third argument      </a:t>
            </a:r>
            <a:endParaRPr lang="ru-RU" sz="1400" dirty="0"/>
          </a:p>
        </p:txBody>
      </p:sp>
      <p:sp>
        <p:nvSpPr>
          <p:cNvPr id="4" name="TextBox 3"/>
          <p:cNvSpPr txBox="1"/>
          <p:nvPr/>
        </p:nvSpPr>
        <p:spPr>
          <a:xfrm>
            <a:off x="2051720" y="332656"/>
            <a:ext cx="5711692" cy="584775"/>
          </a:xfrm>
          <a:prstGeom prst="rect">
            <a:avLst/>
          </a:prstGeom>
          <a:noFill/>
        </p:spPr>
        <p:txBody>
          <a:bodyPr wrap="none" rtlCol="0">
            <a:spAutoFit/>
          </a:bodyPr>
          <a:lstStyle/>
          <a:p>
            <a:r>
              <a:rPr lang="en-AU" sz="1600" dirty="0">
                <a:solidFill>
                  <a:srgbClr val="0070C0"/>
                </a:solidFill>
              </a:rPr>
              <a:t>I personally think that it is a good idea to read about historic sights</a:t>
            </a:r>
          </a:p>
          <a:p>
            <a:r>
              <a:rPr lang="en-AU" sz="1600" dirty="0">
                <a:solidFill>
                  <a:srgbClr val="0070C0"/>
                </a:solidFill>
              </a:rPr>
              <a:t>before seeing them.</a:t>
            </a:r>
            <a:endParaRPr lang="ru-RU" sz="1600" dirty="0">
              <a:solidFill>
                <a:srgbClr val="0070C0"/>
              </a:solidFill>
            </a:endParaRPr>
          </a:p>
        </p:txBody>
      </p:sp>
      <p:sp>
        <p:nvSpPr>
          <p:cNvPr id="5" name="TextBox 4"/>
          <p:cNvSpPr txBox="1"/>
          <p:nvPr/>
        </p:nvSpPr>
        <p:spPr>
          <a:xfrm>
            <a:off x="1907704" y="1114827"/>
            <a:ext cx="7001276" cy="830997"/>
          </a:xfrm>
          <a:prstGeom prst="rect">
            <a:avLst/>
          </a:prstGeom>
          <a:noFill/>
        </p:spPr>
        <p:txBody>
          <a:bodyPr wrap="none" rtlCol="0">
            <a:spAutoFit/>
          </a:bodyPr>
          <a:lstStyle/>
          <a:p>
            <a:r>
              <a:rPr lang="en-US" sz="1600" b="1" dirty="0"/>
              <a:t>First off all</a:t>
            </a:r>
            <a:r>
              <a:rPr lang="en-US" sz="1600" dirty="0">
                <a:solidFill>
                  <a:srgbClr val="0070C0"/>
                </a:solidFill>
              </a:rPr>
              <a:t>, it helps people better understand what they see. </a:t>
            </a:r>
            <a:r>
              <a:rPr lang="en-US" sz="1600" b="1" dirty="0"/>
              <a:t>For example</a:t>
            </a:r>
            <a:r>
              <a:rPr lang="en-US" sz="1600" dirty="0">
                <a:solidFill>
                  <a:srgbClr val="0070C0"/>
                </a:solidFill>
              </a:rPr>
              <a:t>, </a:t>
            </a:r>
          </a:p>
          <a:p>
            <a:r>
              <a:rPr lang="en-US" sz="1600" dirty="0">
                <a:solidFill>
                  <a:srgbClr val="0070C0"/>
                </a:solidFill>
              </a:rPr>
              <a:t>some objects can be too complicated for understanding or in very poor conditions</a:t>
            </a:r>
          </a:p>
          <a:p>
            <a:r>
              <a:rPr lang="en-US" sz="1600" dirty="0">
                <a:solidFill>
                  <a:srgbClr val="0070C0"/>
                </a:solidFill>
              </a:rPr>
              <a:t>to recognize their historical value without some additional information. </a:t>
            </a:r>
            <a:endParaRPr lang="ru-RU" sz="1600" dirty="0">
              <a:solidFill>
                <a:srgbClr val="0070C0"/>
              </a:solidFill>
            </a:endParaRPr>
          </a:p>
        </p:txBody>
      </p:sp>
      <p:sp>
        <p:nvSpPr>
          <p:cNvPr id="6" name="TextBox 5"/>
          <p:cNvSpPr txBox="1"/>
          <p:nvPr/>
        </p:nvSpPr>
        <p:spPr>
          <a:xfrm>
            <a:off x="1850316" y="2323935"/>
            <a:ext cx="7317068" cy="830997"/>
          </a:xfrm>
          <a:prstGeom prst="rect">
            <a:avLst/>
          </a:prstGeom>
          <a:noFill/>
        </p:spPr>
        <p:txBody>
          <a:bodyPr wrap="none" rtlCol="0">
            <a:spAutoFit/>
          </a:bodyPr>
          <a:lstStyle/>
          <a:p>
            <a:r>
              <a:rPr lang="en-US" sz="1600" b="1" dirty="0"/>
              <a:t>Moreover</a:t>
            </a:r>
            <a:r>
              <a:rPr lang="en-US" sz="1600" dirty="0">
                <a:solidFill>
                  <a:srgbClr val="0070C0"/>
                </a:solidFill>
              </a:rPr>
              <a:t>, it is much more interesting to see historic places when you learn about </a:t>
            </a:r>
          </a:p>
          <a:p>
            <a:r>
              <a:rPr lang="en-US" sz="1600" dirty="0">
                <a:solidFill>
                  <a:srgbClr val="0070C0"/>
                </a:solidFill>
              </a:rPr>
              <a:t>them in advance.  </a:t>
            </a:r>
            <a:r>
              <a:rPr lang="en-US" sz="1600" b="1" dirty="0"/>
              <a:t>Only in this way </a:t>
            </a:r>
            <a:r>
              <a:rPr lang="en-US" sz="1600" dirty="0">
                <a:solidFill>
                  <a:srgbClr val="0070C0"/>
                </a:solidFill>
              </a:rPr>
              <a:t>you can truly enjoy what you see and pay attention</a:t>
            </a:r>
          </a:p>
          <a:p>
            <a:r>
              <a:rPr lang="en-US" sz="1600" dirty="0">
                <a:solidFill>
                  <a:srgbClr val="0070C0"/>
                </a:solidFill>
              </a:rPr>
              <a:t>to some details as you know all the general information.</a:t>
            </a:r>
            <a:endParaRPr lang="ru-RU" sz="1600" dirty="0">
              <a:solidFill>
                <a:srgbClr val="0070C0"/>
              </a:solidFill>
            </a:endParaRPr>
          </a:p>
        </p:txBody>
      </p:sp>
      <p:sp>
        <p:nvSpPr>
          <p:cNvPr id="7" name="TextBox 6"/>
          <p:cNvSpPr txBox="1"/>
          <p:nvPr/>
        </p:nvSpPr>
        <p:spPr>
          <a:xfrm>
            <a:off x="1810219" y="3322130"/>
            <a:ext cx="7179594" cy="1323439"/>
          </a:xfrm>
          <a:prstGeom prst="rect">
            <a:avLst/>
          </a:prstGeom>
          <a:noFill/>
        </p:spPr>
        <p:txBody>
          <a:bodyPr wrap="none" rtlCol="0">
            <a:spAutoFit/>
          </a:bodyPr>
          <a:lstStyle/>
          <a:p>
            <a:r>
              <a:rPr lang="en-US" sz="1600" b="1" dirty="0"/>
              <a:t>Another advantage of </a:t>
            </a:r>
            <a:r>
              <a:rPr lang="en-US" sz="1600" dirty="0">
                <a:solidFill>
                  <a:srgbClr val="0070C0"/>
                </a:solidFill>
              </a:rPr>
              <a:t>knowing some information about the place before visiting </a:t>
            </a:r>
          </a:p>
          <a:p>
            <a:r>
              <a:rPr lang="en-US" sz="1600" dirty="0">
                <a:solidFill>
                  <a:srgbClr val="0070C0"/>
                </a:solidFill>
              </a:rPr>
              <a:t>it is that it can help you to find the tour which will be enlightening and suit your</a:t>
            </a:r>
          </a:p>
          <a:p>
            <a:r>
              <a:rPr lang="en-US" sz="1600" dirty="0">
                <a:solidFill>
                  <a:srgbClr val="0070C0"/>
                </a:solidFill>
              </a:rPr>
              <a:t>taste and budget. </a:t>
            </a:r>
            <a:r>
              <a:rPr lang="en-US" sz="1600" b="1" dirty="0"/>
              <a:t>Depending on </a:t>
            </a:r>
            <a:r>
              <a:rPr lang="en-US" sz="1600" dirty="0">
                <a:solidFill>
                  <a:srgbClr val="0070C0"/>
                </a:solidFill>
              </a:rPr>
              <a:t>your destination, there can be many attractions or</a:t>
            </a:r>
          </a:p>
          <a:p>
            <a:r>
              <a:rPr lang="en-US" sz="1600" dirty="0">
                <a:solidFill>
                  <a:srgbClr val="0070C0"/>
                </a:solidFill>
              </a:rPr>
              <a:t>just a few, </a:t>
            </a:r>
            <a:r>
              <a:rPr lang="en-US" sz="1600" b="1" dirty="0"/>
              <a:t>so</a:t>
            </a:r>
            <a:r>
              <a:rPr lang="en-US" sz="1600" dirty="0">
                <a:solidFill>
                  <a:srgbClr val="0070C0"/>
                </a:solidFill>
              </a:rPr>
              <a:t> prioritizing what you want to see seems impossible without in-depth </a:t>
            </a:r>
          </a:p>
          <a:p>
            <a:r>
              <a:rPr lang="en-US" sz="1600" dirty="0">
                <a:solidFill>
                  <a:srgbClr val="0070C0"/>
                </a:solidFill>
              </a:rPr>
              <a:t>research.</a:t>
            </a:r>
            <a:endParaRPr lang="ru-RU" sz="1600" dirty="0">
              <a:solidFill>
                <a:srgbClr val="0070C0"/>
              </a:solidFill>
            </a:endParaRPr>
          </a:p>
        </p:txBody>
      </p:sp>
    </p:spTree>
    <p:extLst>
      <p:ext uri="{BB962C8B-B14F-4D97-AF65-F5344CB8AC3E}">
        <p14:creationId xmlns:p14="http://schemas.microsoft.com/office/powerpoint/2010/main" val="3187172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250" fill="hold"/>
                                        <p:tgtEl>
                                          <p:spTgt spid="5"/>
                                        </p:tgtEl>
                                        <p:attrNameLst>
                                          <p:attrName>ppt_x</p:attrName>
                                        </p:attrNameLst>
                                      </p:cBhvr>
                                      <p:tavLst>
                                        <p:tav tm="0">
                                          <p:val>
                                            <p:strVal val="#ppt_x"/>
                                          </p:val>
                                        </p:tav>
                                        <p:tav tm="100000">
                                          <p:val>
                                            <p:strVal val="#ppt_x"/>
                                          </p:val>
                                        </p:tav>
                                      </p:tavLst>
                                    </p:anim>
                                    <p:anim calcmode="lin" valueType="num">
                                      <p:cBhvr additive="base">
                                        <p:cTn id="12" dur="125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1250" fill="hold"/>
                                        <p:tgtEl>
                                          <p:spTgt spid="6"/>
                                        </p:tgtEl>
                                        <p:attrNameLst>
                                          <p:attrName>ppt_x</p:attrName>
                                        </p:attrNameLst>
                                      </p:cBhvr>
                                      <p:tavLst>
                                        <p:tav tm="0">
                                          <p:val>
                                            <p:strVal val="#ppt_x"/>
                                          </p:val>
                                        </p:tav>
                                        <p:tav tm="100000">
                                          <p:val>
                                            <p:strVal val="#ppt_x"/>
                                          </p:val>
                                        </p:tav>
                                      </p:tavLst>
                                    </p:anim>
                                    <p:anim calcmode="lin" valueType="num">
                                      <p:cBhvr additive="base">
                                        <p:cTn id="18" dur="125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1250" fill="hold"/>
                                        <p:tgtEl>
                                          <p:spTgt spid="7"/>
                                        </p:tgtEl>
                                        <p:attrNameLst>
                                          <p:attrName>ppt_x</p:attrName>
                                        </p:attrNameLst>
                                      </p:cBhvr>
                                      <p:tavLst>
                                        <p:tav tm="0">
                                          <p:val>
                                            <p:strVal val="#ppt_x"/>
                                          </p:val>
                                        </p:tav>
                                        <p:tav tm="100000">
                                          <p:val>
                                            <p:strVal val="#ppt_x"/>
                                          </p:val>
                                        </p:tav>
                                      </p:tavLst>
                                    </p:anim>
                                    <p:anim calcmode="lin" valueType="num">
                                      <p:cBhvr additive="base">
                                        <p:cTn id="24" dur="125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fontScale="92500" lnSpcReduction="10000"/>
          </a:bodyPr>
          <a:lstStyle/>
          <a:p>
            <a:pPr marL="0" indent="0">
              <a:buNone/>
            </a:pPr>
            <a:r>
              <a:rPr lang="en-AU" sz="1600" b="1" dirty="0"/>
              <a:t>Opposing opinion</a:t>
            </a:r>
          </a:p>
          <a:p>
            <a:pPr marL="0" indent="0">
              <a:buNone/>
            </a:pPr>
            <a:endParaRPr lang="en-US" sz="1400" dirty="0"/>
          </a:p>
          <a:p>
            <a:pPr marL="0" indent="0">
              <a:buNone/>
            </a:pPr>
            <a:r>
              <a:rPr lang="en-US" sz="1500" dirty="0"/>
              <a:t>Thesis statement </a:t>
            </a:r>
          </a:p>
          <a:p>
            <a:pPr marL="0" indent="0">
              <a:buNone/>
            </a:pPr>
            <a:endParaRPr lang="en-US" sz="1500" dirty="0"/>
          </a:p>
          <a:p>
            <a:pPr marL="0" indent="0">
              <a:buNone/>
            </a:pPr>
            <a:endParaRPr lang="en-US" sz="1500" dirty="0"/>
          </a:p>
          <a:p>
            <a:pPr marL="0" indent="0">
              <a:buNone/>
            </a:pPr>
            <a:endParaRPr lang="en-US" sz="1500" dirty="0"/>
          </a:p>
          <a:p>
            <a:pPr marL="0" indent="0">
              <a:buNone/>
            </a:pPr>
            <a:r>
              <a:rPr lang="en-US" sz="1500" dirty="0"/>
              <a:t>First argument </a:t>
            </a:r>
          </a:p>
          <a:p>
            <a:pPr marL="0" indent="0">
              <a:buNone/>
            </a:pPr>
            <a:endParaRPr lang="en-US" sz="1500" dirty="0"/>
          </a:p>
          <a:p>
            <a:pPr marL="0" indent="0">
              <a:buNone/>
            </a:pPr>
            <a:endParaRPr lang="en-US" sz="1500" dirty="0"/>
          </a:p>
          <a:p>
            <a:pPr marL="0" indent="0">
              <a:buNone/>
            </a:pPr>
            <a:endParaRPr lang="en-US" sz="1500" dirty="0"/>
          </a:p>
          <a:p>
            <a:pPr marL="0" indent="0">
              <a:buNone/>
            </a:pPr>
            <a:endParaRPr lang="en-US" sz="1500" dirty="0"/>
          </a:p>
          <a:p>
            <a:pPr marL="0" indent="0">
              <a:buNone/>
            </a:pPr>
            <a:endParaRPr lang="en-US" sz="1500" dirty="0"/>
          </a:p>
          <a:p>
            <a:pPr marL="0" indent="0">
              <a:buNone/>
            </a:pPr>
            <a:r>
              <a:rPr lang="en-US" sz="1500" dirty="0"/>
              <a:t>Second argument  </a:t>
            </a:r>
          </a:p>
          <a:p>
            <a:pPr marL="0" indent="0">
              <a:buNone/>
            </a:pPr>
            <a:endParaRPr lang="en-US" sz="1500" dirty="0"/>
          </a:p>
          <a:p>
            <a:pPr marL="0" indent="0">
              <a:buNone/>
            </a:pPr>
            <a:r>
              <a:rPr lang="en-US" sz="1500" b="1" dirty="0">
                <a:solidFill>
                  <a:srgbClr val="7030A0"/>
                </a:solidFill>
              </a:rPr>
              <a:t>__________________________________________________________________________________________</a:t>
            </a:r>
          </a:p>
          <a:p>
            <a:pPr marL="0" indent="0">
              <a:buNone/>
            </a:pPr>
            <a:endParaRPr lang="en-US" sz="1500" dirty="0"/>
          </a:p>
          <a:p>
            <a:pPr marL="0" indent="0">
              <a:buNone/>
            </a:pPr>
            <a:endParaRPr lang="en-US" sz="1500" dirty="0"/>
          </a:p>
          <a:p>
            <a:pPr marL="0" indent="0">
              <a:buNone/>
            </a:pPr>
            <a:r>
              <a:rPr lang="en-AU" sz="1500" dirty="0"/>
              <a:t>Counter-argument</a:t>
            </a:r>
          </a:p>
          <a:p>
            <a:pPr marL="0" indent="0">
              <a:buNone/>
            </a:pPr>
            <a:endParaRPr lang="en-AU" sz="1400" dirty="0"/>
          </a:p>
          <a:p>
            <a:pPr marL="0" indent="0">
              <a:buNone/>
            </a:pPr>
            <a:endParaRPr lang="en-AU" sz="1400" dirty="0"/>
          </a:p>
          <a:p>
            <a:pPr marL="0" indent="0">
              <a:buNone/>
            </a:pPr>
            <a:endParaRPr lang="en-AU" sz="1400" dirty="0"/>
          </a:p>
          <a:p>
            <a:pPr marL="0" indent="0">
              <a:buNone/>
            </a:pPr>
            <a:r>
              <a:rPr lang="en-AU" sz="1400" b="1" dirty="0">
                <a:solidFill>
                  <a:srgbClr val="7030A0"/>
                </a:solidFill>
              </a:rPr>
              <a:t>_________________________________________________________________________________________________</a:t>
            </a:r>
          </a:p>
          <a:p>
            <a:pPr marL="0" indent="0">
              <a:buNone/>
            </a:pPr>
            <a:endParaRPr lang="en-AU" sz="1400" dirty="0"/>
          </a:p>
          <a:p>
            <a:pPr marL="0" indent="0">
              <a:buNone/>
            </a:pPr>
            <a:r>
              <a:rPr lang="en-AU" sz="1500" dirty="0"/>
              <a:t> Conclusion                </a:t>
            </a:r>
            <a:endParaRPr lang="ru-RU" sz="1500" dirty="0"/>
          </a:p>
        </p:txBody>
      </p:sp>
      <p:sp>
        <p:nvSpPr>
          <p:cNvPr id="4" name="TextBox 3"/>
          <p:cNvSpPr txBox="1"/>
          <p:nvPr/>
        </p:nvSpPr>
        <p:spPr>
          <a:xfrm>
            <a:off x="1843955" y="822316"/>
            <a:ext cx="6949851" cy="584775"/>
          </a:xfrm>
          <a:prstGeom prst="rect">
            <a:avLst/>
          </a:prstGeom>
          <a:noFill/>
        </p:spPr>
        <p:txBody>
          <a:bodyPr wrap="none" rtlCol="0">
            <a:spAutoFit/>
          </a:bodyPr>
          <a:lstStyle/>
          <a:p>
            <a:r>
              <a:rPr lang="en-AU" sz="1600" b="1" dirty="0"/>
              <a:t>However</a:t>
            </a:r>
            <a:r>
              <a:rPr lang="en-AU" sz="1600" dirty="0"/>
              <a:t>, </a:t>
            </a:r>
            <a:r>
              <a:rPr lang="en-AU" sz="1600" dirty="0">
                <a:solidFill>
                  <a:srgbClr val="0070C0"/>
                </a:solidFill>
              </a:rPr>
              <a:t>some people think it is a waste of time to surf the Internet  in search of</a:t>
            </a:r>
          </a:p>
          <a:p>
            <a:r>
              <a:rPr lang="en-AU" sz="1600" dirty="0">
                <a:solidFill>
                  <a:srgbClr val="0070C0"/>
                </a:solidFill>
              </a:rPr>
              <a:t>some information about historical sites beforehand. </a:t>
            </a:r>
            <a:endParaRPr lang="ru-RU" sz="1600" dirty="0">
              <a:solidFill>
                <a:srgbClr val="0070C0"/>
              </a:solidFill>
            </a:endParaRPr>
          </a:p>
        </p:txBody>
      </p:sp>
      <p:sp>
        <p:nvSpPr>
          <p:cNvPr id="5" name="TextBox 4"/>
          <p:cNvSpPr txBox="1"/>
          <p:nvPr/>
        </p:nvSpPr>
        <p:spPr>
          <a:xfrm>
            <a:off x="1824880" y="1654314"/>
            <a:ext cx="7319120" cy="861774"/>
          </a:xfrm>
          <a:prstGeom prst="rect">
            <a:avLst/>
          </a:prstGeom>
          <a:noFill/>
        </p:spPr>
        <p:txBody>
          <a:bodyPr wrap="none" rtlCol="0">
            <a:spAutoFit/>
          </a:bodyPr>
          <a:lstStyle/>
          <a:p>
            <a:r>
              <a:rPr lang="en-AU" sz="1600" b="1" dirty="0"/>
              <a:t>They claim </a:t>
            </a:r>
            <a:r>
              <a:rPr lang="en-US" sz="1600" dirty="0">
                <a:solidFill>
                  <a:srgbClr val="0070C0"/>
                </a:solidFill>
              </a:rPr>
              <a:t>it is tour guides’ work to tell them everything about these places. They are</a:t>
            </a:r>
          </a:p>
          <a:p>
            <a:r>
              <a:rPr lang="en-US" sz="1600" dirty="0">
                <a:solidFill>
                  <a:srgbClr val="0070C0"/>
                </a:solidFill>
              </a:rPr>
              <a:t>usually knowledgeable about the place and understand visitors’ preferences</a:t>
            </a:r>
          </a:p>
          <a:p>
            <a:r>
              <a:rPr lang="en-US" sz="1600" dirty="0">
                <a:solidFill>
                  <a:srgbClr val="0070C0"/>
                </a:solidFill>
              </a:rPr>
              <a:t>and continue to refine their itineraries and programmes</a:t>
            </a:r>
            <a:r>
              <a:rPr lang="en-US" dirty="0"/>
              <a:t>. </a:t>
            </a:r>
            <a:endParaRPr lang="ru-RU" sz="1600" dirty="0">
              <a:solidFill>
                <a:srgbClr val="0070C0"/>
              </a:solidFill>
            </a:endParaRPr>
          </a:p>
        </p:txBody>
      </p:sp>
      <p:sp>
        <p:nvSpPr>
          <p:cNvPr id="6" name="TextBox 5"/>
          <p:cNvSpPr txBox="1"/>
          <p:nvPr/>
        </p:nvSpPr>
        <p:spPr>
          <a:xfrm>
            <a:off x="1862372" y="2780873"/>
            <a:ext cx="7076617" cy="830997"/>
          </a:xfrm>
          <a:prstGeom prst="rect">
            <a:avLst/>
          </a:prstGeom>
          <a:noFill/>
        </p:spPr>
        <p:txBody>
          <a:bodyPr wrap="none" rtlCol="0">
            <a:spAutoFit/>
          </a:bodyPr>
          <a:lstStyle/>
          <a:p>
            <a:r>
              <a:rPr lang="en-US" sz="1600" b="1" dirty="0"/>
              <a:t>Furthermore</a:t>
            </a:r>
            <a:r>
              <a:rPr lang="en-US" sz="1600" dirty="0"/>
              <a:t>, </a:t>
            </a:r>
            <a:r>
              <a:rPr lang="en-US" sz="1600" dirty="0">
                <a:solidFill>
                  <a:srgbClr val="0070C0"/>
                </a:solidFill>
              </a:rPr>
              <a:t>museums are designed by professionals and people who organise</a:t>
            </a:r>
          </a:p>
          <a:p>
            <a:r>
              <a:rPr lang="en-US" sz="1600" dirty="0">
                <a:solidFill>
                  <a:srgbClr val="0070C0"/>
                </a:solidFill>
              </a:rPr>
              <a:t>sightseeing tours better know what is worth visiting  and the way artworks, objects</a:t>
            </a:r>
          </a:p>
          <a:p>
            <a:r>
              <a:rPr lang="en-US" sz="1600" dirty="0">
                <a:solidFill>
                  <a:srgbClr val="0070C0"/>
                </a:solidFill>
              </a:rPr>
              <a:t>and historical material should be presented. </a:t>
            </a:r>
            <a:endParaRPr lang="ru-RU" sz="1600" dirty="0">
              <a:solidFill>
                <a:srgbClr val="0070C0"/>
              </a:solidFill>
            </a:endParaRPr>
          </a:p>
        </p:txBody>
      </p:sp>
      <p:sp>
        <p:nvSpPr>
          <p:cNvPr id="7" name="TextBox 6"/>
          <p:cNvSpPr txBox="1"/>
          <p:nvPr/>
        </p:nvSpPr>
        <p:spPr>
          <a:xfrm>
            <a:off x="1897911" y="3952229"/>
            <a:ext cx="6841938" cy="1323439"/>
          </a:xfrm>
          <a:prstGeom prst="rect">
            <a:avLst/>
          </a:prstGeom>
          <a:noFill/>
        </p:spPr>
        <p:txBody>
          <a:bodyPr wrap="none" rtlCol="0">
            <a:spAutoFit/>
          </a:bodyPr>
          <a:lstStyle/>
          <a:p>
            <a:r>
              <a:rPr lang="en-US" sz="1600" b="1" dirty="0"/>
              <a:t>Nevertheless, I still stand my ground. It is true that </a:t>
            </a:r>
            <a:r>
              <a:rPr lang="en-US" sz="1600" dirty="0">
                <a:solidFill>
                  <a:srgbClr val="0070C0"/>
                </a:solidFill>
              </a:rPr>
              <a:t>most of the guides are</a:t>
            </a:r>
          </a:p>
          <a:p>
            <a:r>
              <a:rPr lang="en-US" sz="1600" dirty="0">
                <a:solidFill>
                  <a:srgbClr val="0070C0"/>
                </a:solidFill>
              </a:rPr>
              <a:t>well-informed  and can add value to our tour experience, </a:t>
            </a:r>
            <a:r>
              <a:rPr lang="en-US" sz="1600" b="1" dirty="0"/>
              <a:t>but</a:t>
            </a:r>
            <a:r>
              <a:rPr lang="en-US" sz="1600" dirty="0">
                <a:solidFill>
                  <a:srgbClr val="0070C0"/>
                </a:solidFill>
              </a:rPr>
              <a:t> guides are unable</a:t>
            </a:r>
          </a:p>
          <a:p>
            <a:r>
              <a:rPr lang="en-US" sz="1600" dirty="0">
                <a:solidFill>
                  <a:srgbClr val="0070C0"/>
                </a:solidFill>
              </a:rPr>
              <a:t>to tell us all the interesting information due to the lack of time. </a:t>
            </a:r>
            <a:r>
              <a:rPr lang="en-US" sz="1600" b="1" dirty="0"/>
              <a:t>Besides</a:t>
            </a:r>
            <a:r>
              <a:rPr lang="en-US" sz="1600" dirty="0">
                <a:solidFill>
                  <a:srgbClr val="0070C0"/>
                </a:solidFill>
              </a:rPr>
              <a:t>, </a:t>
            </a:r>
          </a:p>
          <a:p>
            <a:r>
              <a:rPr lang="en-AU" sz="1600" dirty="0">
                <a:solidFill>
                  <a:srgbClr val="0070C0"/>
                </a:solidFill>
              </a:rPr>
              <a:t>noise created by other people can  distract your attention and you may not hear</a:t>
            </a:r>
          </a:p>
          <a:p>
            <a:r>
              <a:rPr lang="en-AU" sz="1600" dirty="0">
                <a:solidFill>
                  <a:srgbClr val="0070C0"/>
                </a:solidFill>
              </a:rPr>
              <a:t>clearly. </a:t>
            </a:r>
            <a:endParaRPr lang="ru-RU" sz="1600" dirty="0">
              <a:solidFill>
                <a:srgbClr val="0070C0"/>
              </a:solidFill>
            </a:endParaRPr>
          </a:p>
        </p:txBody>
      </p:sp>
      <p:sp>
        <p:nvSpPr>
          <p:cNvPr id="8" name="TextBox 7"/>
          <p:cNvSpPr txBox="1"/>
          <p:nvPr/>
        </p:nvSpPr>
        <p:spPr>
          <a:xfrm>
            <a:off x="1843955" y="5616027"/>
            <a:ext cx="7015510" cy="584775"/>
          </a:xfrm>
          <a:prstGeom prst="rect">
            <a:avLst/>
          </a:prstGeom>
          <a:noFill/>
        </p:spPr>
        <p:txBody>
          <a:bodyPr wrap="none" rtlCol="0">
            <a:spAutoFit/>
          </a:bodyPr>
          <a:lstStyle/>
          <a:p>
            <a:r>
              <a:rPr lang="en-AU" sz="1600" b="1" dirty="0"/>
              <a:t>In conclusion, I firmly believe </a:t>
            </a:r>
            <a:r>
              <a:rPr lang="en-AU" sz="1600" dirty="0">
                <a:solidFill>
                  <a:srgbClr val="7030A0"/>
                </a:solidFill>
              </a:rPr>
              <a:t>people should read about historic places in advance</a:t>
            </a:r>
          </a:p>
          <a:p>
            <a:r>
              <a:rPr lang="en-AU" sz="1600" b="1" dirty="0"/>
              <a:t>as</a:t>
            </a:r>
            <a:r>
              <a:rPr lang="en-AU" sz="1600" dirty="0">
                <a:solidFill>
                  <a:srgbClr val="7030A0"/>
                </a:solidFill>
              </a:rPr>
              <a:t> it will definitely help them enjoy their trip to the fullest.  </a:t>
            </a:r>
            <a:endParaRPr lang="ru-RU" sz="1600" dirty="0">
              <a:solidFill>
                <a:srgbClr val="7030A0"/>
              </a:solidFill>
            </a:endParaRPr>
          </a:p>
        </p:txBody>
      </p:sp>
    </p:spTree>
    <p:extLst>
      <p:ext uri="{BB962C8B-B14F-4D97-AF65-F5344CB8AC3E}">
        <p14:creationId xmlns:p14="http://schemas.microsoft.com/office/powerpoint/2010/main" val="3851564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80">
                                          <p:stCondLst>
                                            <p:cond delay="0"/>
                                          </p:stCondLst>
                                        </p:cTn>
                                        <p:tgtEl>
                                          <p:spTgt spid="8"/>
                                        </p:tgtEl>
                                      </p:cBhvr>
                                    </p:animEffect>
                                    <p:anim calcmode="lin" valueType="num">
                                      <p:cBhvr>
                                        <p:cTn id="2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3" dur="26">
                                          <p:stCondLst>
                                            <p:cond delay="650"/>
                                          </p:stCondLst>
                                        </p:cTn>
                                        <p:tgtEl>
                                          <p:spTgt spid="8"/>
                                        </p:tgtEl>
                                      </p:cBhvr>
                                      <p:to x="100000" y="60000"/>
                                    </p:animScale>
                                    <p:animScale>
                                      <p:cBhvr>
                                        <p:cTn id="34" dur="166" decel="50000">
                                          <p:stCondLst>
                                            <p:cond delay="676"/>
                                          </p:stCondLst>
                                        </p:cTn>
                                        <p:tgtEl>
                                          <p:spTgt spid="8"/>
                                        </p:tgtEl>
                                      </p:cBhvr>
                                      <p:to x="100000" y="100000"/>
                                    </p:animScale>
                                    <p:animScale>
                                      <p:cBhvr>
                                        <p:cTn id="35" dur="26">
                                          <p:stCondLst>
                                            <p:cond delay="1312"/>
                                          </p:stCondLst>
                                        </p:cTn>
                                        <p:tgtEl>
                                          <p:spTgt spid="8"/>
                                        </p:tgtEl>
                                      </p:cBhvr>
                                      <p:to x="100000" y="80000"/>
                                    </p:animScale>
                                    <p:animScale>
                                      <p:cBhvr>
                                        <p:cTn id="36" dur="166" decel="50000">
                                          <p:stCondLst>
                                            <p:cond delay="1338"/>
                                          </p:stCondLst>
                                        </p:cTn>
                                        <p:tgtEl>
                                          <p:spTgt spid="8"/>
                                        </p:tgtEl>
                                      </p:cBhvr>
                                      <p:to x="100000" y="100000"/>
                                    </p:animScale>
                                    <p:animScale>
                                      <p:cBhvr>
                                        <p:cTn id="37" dur="26">
                                          <p:stCondLst>
                                            <p:cond delay="1642"/>
                                          </p:stCondLst>
                                        </p:cTn>
                                        <p:tgtEl>
                                          <p:spTgt spid="8"/>
                                        </p:tgtEl>
                                      </p:cBhvr>
                                      <p:to x="100000" y="90000"/>
                                    </p:animScale>
                                    <p:animScale>
                                      <p:cBhvr>
                                        <p:cTn id="38" dur="166" decel="50000">
                                          <p:stCondLst>
                                            <p:cond delay="1668"/>
                                          </p:stCondLst>
                                        </p:cTn>
                                        <p:tgtEl>
                                          <p:spTgt spid="8"/>
                                        </p:tgtEl>
                                      </p:cBhvr>
                                      <p:to x="100000" y="100000"/>
                                    </p:animScale>
                                    <p:animScale>
                                      <p:cBhvr>
                                        <p:cTn id="39" dur="26">
                                          <p:stCondLst>
                                            <p:cond delay="1808"/>
                                          </p:stCondLst>
                                        </p:cTn>
                                        <p:tgtEl>
                                          <p:spTgt spid="8"/>
                                        </p:tgtEl>
                                      </p:cBhvr>
                                      <p:to x="100000" y="95000"/>
                                    </p:animScale>
                                    <p:animScale>
                                      <p:cBhvr>
                                        <p:cTn id="40"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7"/>
            <a:ext cx="8229600" cy="1296144"/>
          </a:xfrm>
        </p:spPr>
        <p:txBody>
          <a:bodyPr>
            <a:normAutofit/>
          </a:bodyPr>
          <a:lstStyle/>
          <a:p>
            <a:pPr marL="0" indent="0">
              <a:buNone/>
            </a:pPr>
            <a:r>
              <a:rPr lang="en-US" sz="1800" b="1" i="1" dirty="0">
                <a:solidFill>
                  <a:srgbClr val="FF0000"/>
                </a:solidFill>
              </a:rPr>
              <a:t>Is it better to travel alone, or with other people?</a:t>
            </a:r>
            <a:endParaRPr lang="ru-RU" sz="1800" b="1" i="1" dirty="0">
              <a:solidFill>
                <a:srgbClr val="FF0000"/>
              </a:solidFill>
            </a:endParaRPr>
          </a:p>
          <a:p>
            <a:pPr marL="0" indent="0">
              <a:buNone/>
            </a:pPr>
            <a:r>
              <a:rPr lang="en-US" sz="1700" dirty="0"/>
              <a:t>What is your opinion? Do you agree with the statement?</a:t>
            </a:r>
            <a:endParaRPr lang="ru-RU" sz="1700" dirty="0"/>
          </a:p>
        </p:txBody>
      </p:sp>
      <p:sp>
        <p:nvSpPr>
          <p:cNvPr id="5" name="Заголовок 1"/>
          <p:cNvSpPr>
            <a:spLocks noGrp="1"/>
          </p:cNvSpPr>
          <p:nvPr>
            <p:ph type="title"/>
          </p:nvPr>
        </p:nvSpPr>
        <p:spPr>
          <a:xfrm>
            <a:off x="395536" y="1340768"/>
            <a:ext cx="1584176" cy="911125"/>
          </a:xfrm>
        </p:spPr>
        <p:txBody>
          <a:bodyPr>
            <a:normAutofit/>
          </a:bodyPr>
          <a:lstStyle/>
          <a:p>
            <a:pPr algn="l"/>
            <a:r>
              <a:rPr lang="en-US" sz="1400" dirty="0"/>
              <a:t>Topic sentence</a:t>
            </a:r>
            <a:endParaRPr lang="ru-RU" sz="1400" dirty="0"/>
          </a:p>
        </p:txBody>
      </p:sp>
      <p:sp>
        <p:nvSpPr>
          <p:cNvPr id="6" name="Содержимое 2"/>
          <p:cNvSpPr txBox="1">
            <a:spLocks/>
          </p:cNvSpPr>
          <p:nvPr/>
        </p:nvSpPr>
        <p:spPr>
          <a:xfrm>
            <a:off x="1763688" y="1484784"/>
            <a:ext cx="6203032" cy="12527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dirty="0">
                <a:solidFill>
                  <a:srgbClr val="0070C0"/>
                </a:solidFill>
              </a:rPr>
              <a:t>Travelling is very exciting and everyone likes to travel. It helps to escape from daily routine and to discover new countries, people and cultures. </a:t>
            </a:r>
          </a:p>
          <a:p>
            <a:pPr>
              <a:buFont typeface="Arial" pitchFamily="34" charset="0"/>
              <a:buNone/>
            </a:pPr>
            <a:endParaRPr lang="ru-RU" dirty="0"/>
          </a:p>
        </p:txBody>
      </p:sp>
      <p:pic>
        <p:nvPicPr>
          <p:cNvPr id="7" name="Рисунок 6" descr="adventure holidays.jpg"/>
          <p:cNvPicPr>
            <a:picLocks noChangeAspect="1"/>
          </p:cNvPicPr>
          <p:nvPr/>
        </p:nvPicPr>
        <p:blipFill>
          <a:blip r:embed="rId2" cstate="print"/>
          <a:stretch>
            <a:fillRect/>
          </a:stretch>
        </p:blipFill>
        <p:spPr>
          <a:xfrm>
            <a:off x="5940152" y="4384009"/>
            <a:ext cx="2532713" cy="1897091"/>
          </a:xfrm>
          <a:prstGeom prst="rect">
            <a:avLst/>
          </a:prstGeom>
        </p:spPr>
      </p:pic>
      <p:sp>
        <p:nvSpPr>
          <p:cNvPr id="8" name="Заголовок 1"/>
          <p:cNvSpPr txBox="1">
            <a:spLocks/>
          </p:cNvSpPr>
          <p:nvPr/>
        </p:nvSpPr>
        <p:spPr>
          <a:xfrm>
            <a:off x="395536" y="2600170"/>
            <a:ext cx="1621854" cy="62309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AU" sz="1400" dirty="0"/>
              <a:t>Restate the problem</a:t>
            </a:r>
            <a:endParaRPr lang="ru-RU" sz="1400" dirty="0"/>
          </a:p>
        </p:txBody>
      </p:sp>
      <p:sp>
        <p:nvSpPr>
          <p:cNvPr id="9" name="Содержимое 2"/>
          <p:cNvSpPr txBox="1">
            <a:spLocks/>
          </p:cNvSpPr>
          <p:nvPr/>
        </p:nvSpPr>
        <p:spPr>
          <a:xfrm>
            <a:off x="1763688" y="2583910"/>
            <a:ext cx="6863537" cy="27649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sz="1800" dirty="0">
                <a:solidFill>
                  <a:srgbClr val="FF0000"/>
                </a:solidFill>
              </a:rPr>
              <a:t>Is it better </a:t>
            </a:r>
            <a:r>
              <a:rPr lang="en-US" sz="1800" dirty="0"/>
              <a:t>to </a:t>
            </a:r>
            <a:r>
              <a:rPr lang="en-US" sz="1800" dirty="0">
                <a:solidFill>
                  <a:srgbClr val="FF0000"/>
                </a:solidFill>
              </a:rPr>
              <a:t>travel alone</a:t>
            </a:r>
            <a:r>
              <a:rPr lang="en-US" sz="1800" dirty="0"/>
              <a:t>, or </a:t>
            </a:r>
            <a:r>
              <a:rPr lang="en-US" sz="1800" dirty="0">
                <a:solidFill>
                  <a:srgbClr val="FF0000"/>
                </a:solidFill>
              </a:rPr>
              <a:t>with</a:t>
            </a:r>
            <a:r>
              <a:rPr lang="en-US" sz="1800" dirty="0"/>
              <a:t> </a:t>
            </a:r>
            <a:r>
              <a:rPr lang="en-US" sz="1800" dirty="0">
                <a:solidFill>
                  <a:srgbClr val="FF0000"/>
                </a:solidFill>
              </a:rPr>
              <a:t>other people</a:t>
            </a:r>
            <a:r>
              <a:rPr lang="en-US" sz="1800" dirty="0"/>
              <a:t>?</a:t>
            </a:r>
          </a:p>
          <a:p>
            <a:pPr>
              <a:buFont typeface="Arial" pitchFamily="34" charset="0"/>
              <a:buNone/>
            </a:pPr>
            <a:r>
              <a:rPr lang="en-US" sz="1800" dirty="0"/>
              <a:t>Is it better to </a:t>
            </a:r>
          </a:p>
          <a:p>
            <a:pPr>
              <a:buFont typeface="Arial" pitchFamily="34" charset="0"/>
              <a:buNone/>
            </a:pPr>
            <a:r>
              <a:rPr lang="en-US" sz="1800" dirty="0"/>
              <a:t>travel alone</a:t>
            </a:r>
          </a:p>
          <a:p>
            <a:pPr>
              <a:buFont typeface="Arial" pitchFamily="34" charset="0"/>
              <a:buNone/>
            </a:pPr>
            <a:r>
              <a:rPr lang="en-US" sz="1800" dirty="0"/>
              <a:t>with other people</a:t>
            </a:r>
            <a:endParaRPr lang="ru-RU" sz="1800" dirty="0"/>
          </a:p>
        </p:txBody>
      </p:sp>
      <p:sp>
        <p:nvSpPr>
          <p:cNvPr id="10" name="TextBox 9"/>
          <p:cNvSpPr txBox="1"/>
          <p:nvPr/>
        </p:nvSpPr>
        <p:spPr>
          <a:xfrm>
            <a:off x="3207864" y="2921450"/>
            <a:ext cx="1910138" cy="338554"/>
          </a:xfrm>
          <a:prstGeom prst="rect">
            <a:avLst/>
          </a:prstGeom>
          <a:noFill/>
        </p:spPr>
        <p:txBody>
          <a:bodyPr wrap="none" rtlCol="0">
            <a:spAutoFit/>
          </a:bodyPr>
          <a:lstStyle/>
          <a:p>
            <a:r>
              <a:rPr lang="en-US" sz="1600" b="1" dirty="0">
                <a:solidFill>
                  <a:srgbClr val="7030A0"/>
                </a:solidFill>
              </a:rPr>
              <a:t>Some people prefer </a:t>
            </a:r>
            <a:endParaRPr lang="ru-RU" sz="1600" b="1" dirty="0">
              <a:solidFill>
                <a:srgbClr val="7030A0"/>
              </a:solidFill>
            </a:endParaRPr>
          </a:p>
        </p:txBody>
      </p:sp>
      <p:sp>
        <p:nvSpPr>
          <p:cNvPr id="11" name="TextBox 10"/>
          <p:cNvSpPr txBox="1"/>
          <p:nvPr/>
        </p:nvSpPr>
        <p:spPr>
          <a:xfrm>
            <a:off x="3450623" y="3253467"/>
            <a:ext cx="2119426" cy="338554"/>
          </a:xfrm>
          <a:prstGeom prst="rect">
            <a:avLst/>
          </a:prstGeom>
          <a:noFill/>
        </p:spPr>
        <p:txBody>
          <a:bodyPr wrap="none" rtlCol="0">
            <a:spAutoFit/>
          </a:bodyPr>
          <a:lstStyle/>
          <a:p>
            <a:r>
              <a:rPr lang="en-US" sz="1600" b="1" dirty="0">
                <a:solidFill>
                  <a:srgbClr val="7030A0"/>
                </a:solidFill>
              </a:rPr>
              <a:t>travelling on their own</a:t>
            </a:r>
            <a:endParaRPr lang="ru-RU" sz="1600" b="1" dirty="0">
              <a:solidFill>
                <a:srgbClr val="7030A0"/>
              </a:solidFill>
            </a:endParaRPr>
          </a:p>
        </p:txBody>
      </p:sp>
      <p:sp>
        <p:nvSpPr>
          <p:cNvPr id="12" name="TextBox 11"/>
          <p:cNvSpPr txBox="1"/>
          <p:nvPr/>
        </p:nvSpPr>
        <p:spPr>
          <a:xfrm>
            <a:off x="3851920" y="3589388"/>
            <a:ext cx="4404963" cy="584775"/>
          </a:xfrm>
          <a:prstGeom prst="rect">
            <a:avLst/>
          </a:prstGeom>
          <a:noFill/>
        </p:spPr>
        <p:txBody>
          <a:bodyPr wrap="square" rtlCol="0">
            <a:spAutoFit/>
          </a:bodyPr>
          <a:lstStyle/>
          <a:p>
            <a:r>
              <a:rPr lang="en-US" sz="1600" b="1" dirty="0">
                <a:solidFill>
                  <a:srgbClr val="7030A0"/>
                </a:solidFill>
              </a:rPr>
              <a:t>while others like visiting different places with their families and friends. </a:t>
            </a:r>
            <a:endParaRPr lang="ru-RU" sz="1600" b="1" dirty="0">
              <a:solidFill>
                <a:srgbClr val="7030A0"/>
              </a:solidFill>
            </a:endParaRPr>
          </a:p>
        </p:txBody>
      </p:sp>
    </p:spTree>
    <p:extLst>
      <p:ext uri="{BB962C8B-B14F-4D97-AF65-F5344CB8AC3E}">
        <p14:creationId xmlns:p14="http://schemas.microsoft.com/office/powerpoint/2010/main" val="530110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3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0" fill="hold"/>
                                        <p:tgtEl>
                                          <p:spTgt spid="10"/>
                                        </p:tgtEl>
                                        <p:attrNameLst>
                                          <p:attrName>ppt_x</p:attrName>
                                        </p:attrNameLst>
                                      </p:cBhvr>
                                      <p:tavLst>
                                        <p:tav tm="0">
                                          <p:val>
                                            <p:strVal val="1+#ppt_w/2"/>
                                          </p:val>
                                        </p:tav>
                                        <p:tav tm="100000">
                                          <p:val>
                                            <p:strVal val="#ppt_x"/>
                                          </p:val>
                                        </p:tav>
                                      </p:tavLst>
                                    </p:anim>
                                    <p:anim calcmode="lin" valueType="num">
                                      <p:cBhvr additive="base">
                                        <p:cTn id="13" dur="5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3000" fill="hold"/>
                                        <p:tgtEl>
                                          <p:spTgt spid="11"/>
                                        </p:tgtEl>
                                        <p:attrNameLst>
                                          <p:attrName>ppt_x</p:attrName>
                                        </p:attrNameLst>
                                      </p:cBhvr>
                                      <p:tavLst>
                                        <p:tav tm="0">
                                          <p:val>
                                            <p:strVal val="1+#ppt_w/2"/>
                                          </p:val>
                                        </p:tav>
                                        <p:tav tm="100000">
                                          <p:val>
                                            <p:strVal val="#ppt_x"/>
                                          </p:val>
                                        </p:tav>
                                      </p:tavLst>
                                    </p:anim>
                                    <p:anim calcmode="lin" valueType="num">
                                      <p:cBhvr additive="base">
                                        <p:cTn id="19" dur="3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3000" fill="hold"/>
                                        <p:tgtEl>
                                          <p:spTgt spid="12"/>
                                        </p:tgtEl>
                                        <p:attrNameLst>
                                          <p:attrName>ppt_x</p:attrName>
                                        </p:attrNameLst>
                                      </p:cBhvr>
                                      <p:tavLst>
                                        <p:tav tm="0">
                                          <p:val>
                                            <p:strVal val="#ppt_x"/>
                                          </p:val>
                                        </p:tav>
                                        <p:tav tm="100000">
                                          <p:val>
                                            <p:strVal val="#ppt_x"/>
                                          </p:val>
                                        </p:tav>
                                      </p:tavLst>
                                    </p:anim>
                                    <p:anim calcmode="lin" valueType="num">
                                      <p:cBhvr additive="base">
                                        <p:cTn id="25" dur="3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0" grpId="0"/>
      <p:bldP spid="11" grpId="0"/>
      <p:bldP spid="1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rgbClr val="0070C0"/>
                </a:solidFill>
              </a:rPr>
              <a:t>3 Body Paragraphs</a:t>
            </a:r>
            <a:endParaRPr lang="ru-RU" dirty="0">
              <a:solidFill>
                <a:srgbClr val="0070C0"/>
              </a:solidFill>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398156206"/>
              </p:ext>
            </p:extLst>
          </p:nvPr>
        </p:nvGraphicFramePr>
        <p:xfrm>
          <a:off x="457200" y="1600200"/>
          <a:ext cx="8258205" cy="4257692"/>
        </p:xfrm>
        <a:graphic>
          <a:graphicData uri="http://schemas.openxmlformats.org/drawingml/2006/table">
            <a:tbl>
              <a:tblPr firstRow="1" bandRow="1">
                <a:tableStyleId>{BC89EF96-8CEA-46FF-86C4-4CE0E7609802}</a:tableStyleId>
              </a:tblPr>
              <a:tblGrid>
                <a:gridCol w="2752735">
                  <a:extLst>
                    <a:ext uri="{9D8B030D-6E8A-4147-A177-3AD203B41FA5}">
                      <a16:colId xmlns:a16="http://schemas.microsoft.com/office/drawing/2014/main" val="20000"/>
                    </a:ext>
                  </a:extLst>
                </a:gridCol>
                <a:gridCol w="2752735">
                  <a:extLst>
                    <a:ext uri="{9D8B030D-6E8A-4147-A177-3AD203B41FA5}">
                      <a16:colId xmlns:a16="http://schemas.microsoft.com/office/drawing/2014/main" val="20001"/>
                    </a:ext>
                  </a:extLst>
                </a:gridCol>
                <a:gridCol w="2752735">
                  <a:extLst>
                    <a:ext uri="{9D8B030D-6E8A-4147-A177-3AD203B41FA5}">
                      <a16:colId xmlns:a16="http://schemas.microsoft.com/office/drawing/2014/main" val="20002"/>
                    </a:ext>
                  </a:extLst>
                </a:gridCol>
              </a:tblGrid>
              <a:tr h="790867">
                <a:tc>
                  <a:txBody>
                    <a:bodyPr/>
                    <a:lstStyle/>
                    <a:p>
                      <a:r>
                        <a:rPr lang="en-US" dirty="0"/>
                        <a:t>Arguments for</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Arguments against</a:t>
                      </a:r>
                      <a:endParaRPr lang="ru-RU" dirty="0"/>
                    </a:p>
                    <a:p>
                      <a:endParaRPr lang="ru-RU" dirty="0"/>
                    </a:p>
                  </a:txBody>
                  <a:tcPr/>
                </a:tc>
                <a:tc>
                  <a:txBody>
                    <a:bodyPr/>
                    <a:lstStyle/>
                    <a:p>
                      <a:r>
                        <a:rPr lang="en-US" baseline="0" dirty="0"/>
                        <a:t>Counter-arguments</a:t>
                      </a:r>
                      <a:endParaRPr lang="ru-RU" dirty="0"/>
                    </a:p>
                  </a:txBody>
                  <a:tcPr/>
                </a:tc>
                <a:extLst>
                  <a:ext uri="{0D108BD9-81ED-4DB2-BD59-A6C34878D82A}">
                    <a16:rowId xmlns:a16="http://schemas.microsoft.com/office/drawing/2014/main" val="10000"/>
                  </a:ext>
                </a:extLst>
              </a:tr>
              <a:tr h="3466825">
                <a:tc>
                  <a:txBody>
                    <a:bodyPr/>
                    <a:lstStyle/>
                    <a:p>
                      <a:endParaRPr lang="ru-RU" dirty="0"/>
                    </a:p>
                  </a:txBody>
                  <a:tcPr/>
                </a:tc>
                <a:tc>
                  <a:txBody>
                    <a:bodyPr/>
                    <a:lstStyle/>
                    <a:p>
                      <a:endParaRPr lang="ru-RU" dirty="0"/>
                    </a:p>
                  </a:txBody>
                  <a:tcPr/>
                </a:tc>
                <a:tc>
                  <a:txBody>
                    <a:bodyPr/>
                    <a:lstStyle/>
                    <a:p>
                      <a:endParaRPr lang="ru-RU" dirty="0"/>
                    </a:p>
                  </a:txBody>
                  <a:tcPr/>
                </a:tc>
                <a:extLst>
                  <a:ext uri="{0D108BD9-81ED-4DB2-BD59-A6C34878D82A}">
                    <a16:rowId xmlns:a16="http://schemas.microsoft.com/office/drawing/2014/main" val="10001"/>
                  </a:ext>
                </a:extLst>
              </a:tr>
            </a:tbl>
          </a:graphicData>
        </a:graphic>
      </p:graphicFrame>
      <p:sp>
        <p:nvSpPr>
          <p:cNvPr id="5" name="TextBox 4"/>
          <p:cNvSpPr txBox="1"/>
          <p:nvPr/>
        </p:nvSpPr>
        <p:spPr>
          <a:xfrm>
            <a:off x="3214678" y="2857496"/>
            <a:ext cx="2687659" cy="646331"/>
          </a:xfrm>
          <a:prstGeom prst="rect">
            <a:avLst/>
          </a:prstGeom>
          <a:noFill/>
        </p:spPr>
        <p:txBody>
          <a:bodyPr wrap="none" rtlCol="0">
            <a:spAutoFit/>
          </a:bodyPr>
          <a:lstStyle/>
          <a:p>
            <a:pPr marL="342900" indent="-342900">
              <a:buAutoNum type="arabicPeriod"/>
            </a:pPr>
            <a:r>
              <a:rPr lang="en-US" dirty="0"/>
              <a:t>free to go anywhere </a:t>
            </a:r>
          </a:p>
          <a:p>
            <a:pPr marL="342900" indent="-342900"/>
            <a:r>
              <a:rPr lang="en-US" dirty="0"/>
              <a:t>and do anything you want;</a:t>
            </a:r>
            <a:endParaRPr lang="ru-RU" dirty="0"/>
          </a:p>
        </p:txBody>
      </p:sp>
      <p:sp>
        <p:nvSpPr>
          <p:cNvPr id="6" name="TextBox 5"/>
          <p:cNvSpPr txBox="1"/>
          <p:nvPr/>
        </p:nvSpPr>
        <p:spPr>
          <a:xfrm>
            <a:off x="3357554" y="4000504"/>
            <a:ext cx="2456122" cy="646331"/>
          </a:xfrm>
          <a:prstGeom prst="rect">
            <a:avLst/>
          </a:prstGeom>
          <a:noFill/>
        </p:spPr>
        <p:txBody>
          <a:bodyPr wrap="none" rtlCol="0">
            <a:spAutoFit/>
          </a:bodyPr>
          <a:lstStyle/>
          <a:p>
            <a:r>
              <a:rPr lang="en-US" dirty="0"/>
              <a:t>2. some families cannot </a:t>
            </a:r>
          </a:p>
          <a:p>
            <a:r>
              <a:rPr lang="en-US" dirty="0"/>
              <a:t>afford to travel together.</a:t>
            </a:r>
          </a:p>
        </p:txBody>
      </p:sp>
      <p:sp>
        <p:nvSpPr>
          <p:cNvPr id="7" name="TextBox 6"/>
          <p:cNvSpPr txBox="1"/>
          <p:nvPr/>
        </p:nvSpPr>
        <p:spPr>
          <a:xfrm>
            <a:off x="571472" y="2571744"/>
            <a:ext cx="2252733" cy="1200329"/>
          </a:xfrm>
          <a:prstGeom prst="rect">
            <a:avLst/>
          </a:prstGeom>
          <a:noFill/>
        </p:spPr>
        <p:txBody>
          <a:bodyPr wrap="none" rtlCol="0">
            <a:spAutoFit/>
          </a:bodyPr>
          <a:lstStyle/>
          <a:p>
            <a:pPr>
              <a:buAutoNum type="arabicPeriod"/>
            </a:pPr>
            <a:r>
              <a:rPr lang="en-US" dirty="0"/>
              <a:t> may feel extremely </a:t>
            </a:r>
          </a:p>
          <a:p>
            <a:r>
              <a:rPr lang="en-US" dirty="0"/>
              <a:t>lonely or bored and </a:t>
            </a:r>
          </a:p>
          <a:p>
            <a:r>
              <a:rPr lang="en-US" dirty="0"/>
              <a:t>want to have </a:t>
            </a:r>
          </a:p>
          <a:p>
            <a:r>
              <a:rPr lang="en-US" dirty="0"/>
              <a:t>someone to talk to;</a:t>
            </a:r>
            <a:endParaRPr lang="ru-RU" dirty="0"/>
          </a:p>
        </p:txBody>
      </p:sp>
      <p:sp>
        <p:nvSpPr>
          <p:cNvPr id="8" name="TextBox 7"/>
          <p:cNvSpPr txBox="1"/>
          <p:nvPr/>
        </p:nvSpPr>
        <p:spPr>
          <a:xfrm>
            <a:off x="6072198" y="4214818"/>
            <a:ext cx="2428892" cy="646331"/>
          </a:xfrm>
          <a:prstGeom prst="rect">
            <a:avLst/>
          </a:prstGeom>
          <a:noFill/>
        </p:spPr>
        <p:txBody>
          <a:bodyPr wrap="square" rtlCol="0">
            <a:spAutoFit/>
          </a:bodyPr>
          <a:lstStyle/>
          <a:p>
            <a:pPr marL="342900" indent="-342900"/>
            <a:r>
              <a:rPr lang="en-US" dirty="0"/>
              <a:t>2. a solo trip can be </a:t>
            </a:r>
          </a:p>
          <a:p>
            <a:pPr marL="342900" indent="-342900"/>
            <a:r>
              <a:rPr lang="en-US" dirty="0"/>
              <a:t>more expensive;</a:t>
            </a:r>
            <a:endParaRPr lang="ru-RU" dirty="0"/>
          </a:p>
        </p:txBody>
      </p:sp>
      <p:sp>
        <p:nvSpPr>
          <p:cNvPr id="9" name="TextBox 8"/>
          <p:cNvSpPr txBox="1"/>
          <p:nvPr/>
        </p:nvSpPr>
        <p:spPr>
          <a:xfrm>
            <a:off x="571472" y="4714884"/>
            <a:ext cx="2500330" cy="923330"/>
          </a:xfrm>
          <a:prstGeom prst="rect">
            <a:avLst/>
          </a:prstGeom>
          <a:noFill/>
        </p:spPr>
        <p:txBody>
          <a:bodyPr wrap="square" rtlCol="0">
            <a:spAutoFit/>
          </a:bodyPr>
          <a:lstStyle/>
          <a:p>
            <a:r>
              <a:rPr lang="en-US" dirty="0"/>
              <a:t>3. travelling in groups offers an added level of safety.</a:t>
            </a:r>
            <a:endParaRPr lang="ru-RU" dirty="0"/>
          </a:p>
        </p:txBody>
      </p:sp>
      <p:sp>
        <p:nvSpPr>
          <p:cNvPr id="10" name="TextBox 9"/>
          <p:cNvSpPr txBox="1"/>
          <p:nvPr/>
        </p:nvSpPr>
        <p:spPr>
          <a:xfrm>
            <a:off x="571472" y="3857628"/>
            <a:ext cx="2500330" cy="646331"/>
          </a:xfrm>
          <a:prstGeom prst="rect">
            <a:avLst/>
          </a:prstGeom>
          <a:noFill/>
        </p:spPr>
        <p:txBody>
          <a:bodyPr wrap="square" rtlCol="0">
            <a:spAutoFit/>
          </a:bodyPr>
          <a:lstStyle/>
          <a:p>
            <a:r>
              <a:rPr lang="en-US" dirty="0"/>
              <a:t>2. you have someone to rely on;</a:t>
            </a:r>
            <a:endParaRPr lang="ru-RU" dirty="0"/>
          </a:p>
        </p:txBody>
      </p:sp>
      <p:sp>
        <p:nvSpPr>
          <p:cNvPr id="11" name="TextBox 10"/>
          <p:cNvSpPr txBox="1"/>
          <p:nvPr/>
        </p:nvSpPr>
        <p:spPr>
          <a:xfrm>
            <a:off x="6072198" y="2928934"/>
            <a:ext cx="2500330" cy="923330"/>
          </a:xfrm>
          <a:prstGeom prst="rect">
            <a:avLst/>
          </a:prstGeom>
          <a:noFill/>
        </p:spPr>
        <p:txBody>
          <a:bodyPr wrap="square" rtlCol="0">
            <a:spAutoFit/>
          </a:bodyPr>
          <a:lstStyle/>
          <a:p>
            <a:r>
              <a:rPr lang="en-US" dirty="0"/>
              <a:t>1. you will enjoy the journey more than if you travel alone;</a:t>
            </a:r>
            <a:endParaRPr lang="ru-RU" dirty="0"/>
          </a:p>
        </p:txBody>
      </p:sp>
      <p:pic>
        <p:nvPicPr>
          <p:cNvPr id="12" name="Рисунок 11" descr="stay_safe_at_resorts_camera_illustration.jpg"/>
          <p:cNvPicPr>
            <a:picLocks noChangeAspect="1"/>
          </p:cNvPicPr>
          <p:nvPr/>
        </p:nvPicPr>
        <p:blipFill>
          <a:blip r:embed="rId2" cstate="print"/>
          <a:stretch>
            <a:fillRect/>
          </a:stretch>
        </p:blipFill>
        <p:spPr>
          <a:xfrm>
            <a:off x="3786182" y="4857760"/>
            <a:ext cx="1500198" cy="163221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heel(1)">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heel(1)">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1249"/>
                                          </p:stCondLst>
                                        </p:cTn>
                                        <p:tgtEl>
                                          <p:spTgt spid="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1249"/>
                                          </p:stCondLst>
                                        </p:cTn>
                                        <p:tgtEl>
                                          <p:spTgt spid="6"/>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45"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2000"/>
                                        <p:tgtEl>
                                          <p:spTgt spid="11"/>
                                        </p:tgtEl>
                                      </p:cBhvr>
                                    </p:animEffect>
                                    <p:anim calcmode="lin" valueType="num">
                                      <p:cBhvr>
                                        <p:cTn id="31" dur="2000" fill="hold"/>
                                        <p:tgtEl>
                                          <p:spTgt spid="11"/>
                                        </p:tgtEl>
                                        <p:attrNameLst>
                                          <p:attrName>ppt_w</p:attrName>
                                        </p:attrNameLst>
                                      </p:cBhvr>
                                      <p:tavLst>
                                        <p:tav tm="0" fmla="#ppt_w*sin(2.5*pi*$)">
                                          <p:val>
                                            <p:fltVal val="0"/>
                                          </p:val>
                                        </p:tav>
                                        <p:tav tm="100000">
                                          <p:val>
                                            <p:fltVal val="1"/>
                                          </p:val>
                                        </p:tav>
                                      </p:tavLst>
                                    </p:anim>
                                    <p:anim calcmode="lin" valueType="num">
                                      <p:cBhvr>
                                        <p:cTn id="32"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45"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2000"/>
                                        <p:tgtEl>
                                          <p:spTgt spid="8"/>
                                        </p:tgtEl>
                                      </p:cBhvr>
                                    </p:animEffect>
                                    <p:anim calcmode="lin" valueType="num">
                                      <p:cBhvr>
                                        <p:cTn id="38" dur="2000" fill="hold"/>
                                        <p:tgtEl>
                                          <p:spTgt spid="8"/>
                                        </p:tgtEl>
                                        <p:attrNameLst>
                                          <p:attrName>ppt_w</p:attrName>
                                        </p:attrNameLst>
                                      </p:cBhvr>
                                      <p:tavLst>
                                        <p:tav tm="0" fmla="#ppt_w*sin(2.5*pi*$)">
                                          <p:val>
                                            <p:fltVal val="0"/>
                                          </p:val>
                                        </p:tav>
                                        <p:tav tm="100000">
                                          <p:val>
                                            <p:fltVal val="1"/>
                                          </p:val>
                                        </p:tav>
                                      </p:tavLst>
                                    </p:anim>
                                    <p:anim calcmode="lin" valueType="num">
                                      <p:cBhvr>
                                        <p:cTn id="39"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a:bodyPr>
          <a:lstStyle/>
          <a:p>
            <a:r>
              <a:rPr lang="en-US" sz="2400" b="1" dirty="0">
                <a:solidFill>
                  <a:srgbClr val="0070C0"/>
                </a:solidFill>
              </a:rPr>
              <a:t>Justification</a:t>
            </a:r>
            <a:endParaRPr lang="ru-RU" sz="2400" b="1" dirty="0">
              <a:solidFill>
                <a:srgbClr val="0070C0"/>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068663565"/>
              </p:ext>
            </p:extLst>
          </p:nvPr>
        </p:nvGraphicFramePr>
        <p:xfrm>
          <a:off x="571473" y="1000108"/>
          <a:ext cx="7929618" cy="5188886"/>
        </p:xfrm>
        <a:graphic>
          <a:graphicData uri="http://schemas.openxmlformats.org/drawingml/2006/table">
            <a:tbl>
              <a:tblPr firstRow="1" bandRow="1">
                <a:tableStyleId>{3B4B98B0-60AC-42C2-AFA5-B58CD77FA1E5}</a:tableStyleId>
              </a:tblPr>
              <a:tblGrid>
                <a:gridCol w="2643206">
                  <a:extLst>
                    <a:ext uri="{9D8B030D-6E8A-4147-A177-3AD203B41FA5}">
                      <a16:colId xmlns:a16="http://schemas.microsoft.com/office/drawing/2014/main" val="20000"/>
                    </a:ext>
                  </a:extLst>
                </a:gridCol>
                <a:gridCol w="2643206">
                  <a:extLst>
                    <a:ext uri="{9D8B030D-6E8A-4147-A177-3AD203B41FA5}">
                      <a16:colId xmlns:a16="http://schemas.microsoft.com/office/drawing/2014/main" val="20001"/>
                    </a:ext>
                  </a:extLst>
                </a:gridCol>
                <a:gridCol w="2643206">
                  <a:extLst>
                    <a:ext uri="{9D8B030D-6E8A-4147-A177-3AD203B41FA5}">
                      <a16:colId xmlns:a16="http://schemas.microsoft.com/office/drawing/2014/main" val="20002"/>
                    </a:ext>
                  </a:extLst>
                </a:gridCol>
              </a:tblGrid>
              <a:tr h="5715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Arguments for</a:t>
                      </a:r>
                      <a:endParaRPr lang="ru-RU" dirty="0"/>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Arguments against</a:t>
                      </a:r>
                      <a:endParaRPr lang="ru-RU" dirty="0"/>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a:t>Counter-arguments</a:t>
                      </a:r>
                      <a:endParaRPr lang="ru-RU" dirty="0"/>
                    </a:p>
                    <a:p>
                      <a:endParaRPr lang="ru-RU" dirty="0"/>
                    </a:p>
                  </a:txBody>
                  <a:tcPr/>
                </a:tc>
                <a:extLst>
                  <a:ext uri="{0D108BD9-81ED-4DB2-BD59-A6C34878D82A}">
                    <a16:rowId xmlns:a16="http://schemas.microsoft.com/office/drawing/2014/main" val="10000"/>
                  </a:ext>
                </a:extLst>
              </a:tr>
              <a:tr h="4548806">
                <a:tc>
                  <a:txBody>
                    <a:bodyPr/>
                    <a:lstStyle/>
                    <a:p>
                      <a:endParaRPr lang="ru-RU" dirty="0"/>
                    </a:p>
                  </a:txBody>
                  <a:tcPr/>
                </a:tc>
                <a:tc>
                  <a:txBody>
                    <a:bodyPr/>
                    <a:lstStyle/>
                    <a:p>
                      <a:endParaRPr lang="ru-RU" dirty="0"/>
                    </a:p>
                  </a:txBody>
                  <a:tcPr/>
                </a:tc>
                <a:tc>
                  <a:txBody>
                    <a:bodyPr/>
                    <a:lstStyle/>
                    <a:p>
                      <a:endParaRPr lang="ru-RU" dirty="0"/>
                    </a:p>
                  </a:txBody>
                  <a:tcPr/>
                </a:tc>
                <a:extLst>
                  <a:ext uri="{0D108BD9-81ED-4DB2-BD59-A6C34878D82A}">
                    <a16:rowId xmlns:a16="http://schemas.microsoft.com/office/drawing/2014/main" val="10001"/>
                  </a:ext>
                </a:extLst>
              </a:tr>
            </a:tbl>
          </a:graphicData>
        </a:graphic>
      </p:graphicFrame>
      <p:sp>
        <p:nvSpPr>
          <p:cNvPr id="5" name="TextBox 4"/>
          <p:cNvSpPr txBox="1"/>
          <p:nvPr/>
        </p:nvSpPr>
        <p:spPr>
          <a:xfrm>
            <a:off x="642910" y="1785926"/>
            <a:ext cx="2286016" cy="1200329"/>
          </a:xfrm>
          <a:prstGeom prst="rect">
            <a:avLst/>
          </a:prstGeom>
          <a:noFill/>
        </p:spPr>
        <p:txBody>
          <a:bodyPr wrap="square" rtlCol="0">
            <a:spAutoFit/>
          </a:bodyPr>
          <a:lstStyle/>
          <a:p>
            <a:r>
              <a:rPr lang="en-US" sz="1200" dirty="0"/>
              <a:t>1. Travelling  includes long journeys between destinations, flight delays, </a:t>
            </a:r>
          </a:p>
          <a:p>
            <a:r>
              <a:rPr lang="en-US" sz="1200" dirty="0"/>
              <a:t>waiting in queues. Having a friend to talk to can make this time more enjoyable.</a:t>
            </a:r>
            <a:endParaRPr lang="ru-RU" sz="1200" dirty="0"/>
          </a:p>
        </p:txBody>
      </p:sp>
      <p:sp>
        <p:nvSpPr>
          <p:cNvPr id="6" name="TextBox 5"/>
          <p:cNvSpPr txBox="1"/>
          <p:nvPr/>
        </p:nvSpPr>
        <p:spPr>
          <a:xfrm>
            <a:off x="714348" y="3000372"/>
            <a:ext cx="1928826" cy="1384995"/>
          </a:xfrm>
          <a:prstGeom prst="rect">
            <a:avLst/>
          </a:prstGeom>
          <a:noFill/>
        </p:spPr>
        <p:txBody>
          <a:bodyPr wrap="square" rtlCol="0">
            <a:spAutoFit/>
          </a:bodyPr>
          <a:lstStyle/>
          <a:p>
            <a:r>
              <a:rPr lang="en-US" sz="1200" dirty="0"/>
              <a:t>2. It can be easy to become frustrated and upset when problems arise, and friends can help address the issue whilst also providing moral support, or watch your bag and</a:t>
            </a:r>
            <a:r>
              <a:rPr lang="ru-RU" sz="1200" dirty="0"/>
              <a:t> </a:t>
            </a:r>
            <a:r>
              <a:rPr lang="en-US" sz="1200" dirty="0"/>
              <a:t>if there is not enough.</a:t>
            </a:r>
            <a:endParaRPr lang="ru-RU" sz="1200" dirty="0"/>
          </a:p>
        </p:txBody>
      </p:sp>
      <p:sp>
        <p:nvSpPr>
          <p:cNvPr id="7" name="TextBox 6"/>
          <p:cNvSpPr txBox="1"/>
          <p:nvPr/>
        </p:nvSpPr>
        <p:spPr>
          <a:xfrm>
            <a:off x="571472" y="4643446"/>
            <a:ext cx="2786082" cy="1600438"/>
          </a:xfrm>
          <a:prstGeom prst="rect">
            <a:avLst/>
          </a:prstGeom>
          <a:noFill/>
        </p:spPr>
        <p:txBody>
          <a:bodyPr wrap="square" rtlCol="0">
            <a:spAutoFit/>
          </a:bodyPr>
          <a:lstStyle/>
          <a:p>
            <a:r>
              <a:rPr lang="en-US" sz="1400" dirty="0"/>
              <a:t>3. If you are travelling</a:t>
            </a:r>
          </a:p>
          <a:p>
            <a:r>
              <a:rPr lang="en-US" sz="1400" dirty="0"/>
              <a:t> to a country or a city </a:t>
            </a:r>
          </a:p>
          <a:p>
            <a:r>
              <a:rPr lang="en-US" sz="1400" dirty="0"/>
              <a:t>that has a relatively </a:t>
            </a:r>
          </a:p>
          <a:p>
            <a:r>
              <a:rPr lang="en-US" sz="1400" dirty="0"/>
              <a:t>high crime rate, being</a:t>
            </a:r>
          </a:p>
          <a:p>
            <a:r>
              <a:rPr lang="en-US" sz="1400" dirty="0"/>
              <a:t> with others can  be </a:t>
            </a:r>
          </a:p>
          <a:p>
            <a:r>
              <a:rPr lang="en-US" sz="1400" dirty="0"/>
              <a:t>a deterrent to criminals </a:t>
            </a:r>
          </a:p>
          <a:p>
            <a:r>
              <a:rPr lang="en-US" sz="1400" dirty="0"/>
              <a:t>who might target you otherwise.</a:t>
            </a:r>
            <a:endParaRPr lang="ru-RU" sz="1400" dirty="0"/>
          </a:p>
        </p:txBody>
      </p:sp>
      <p:sp>
        <p:nvSpPr>
          <p:cNvPr id="8" name="TextBox 7"/>
          <p:cNvSpPr txBox="1"/>
          <p:nvPr/>
        </p:nvSpPr>
        <p:spPr>
          <a:xfrm>
            <a:off x="3214678" y="1857364"/>
            <a:ext cx="2500329" cy="1200329"/>
          </a:xfrm>
          <a:prstGeom prst="rect">
            <a:avLst/>
          </a:prstGeom>
          <a:noFill/>
        </p:spPr>
        <p:txBody>
          <a:bodyPr wrap="square" rtlCol="0">
            <a:spAutoFit/>
          </a:bodyPr>
          <a:lstStyle/>
          <a:p>
            <a:pPr marL="342900" indent="-342900">
              <a:buAutoNum type="arabicPeriod"/>
            </a:pPr>
            <a:r>
              <a:rPr lang="en-US" dirty="0"/>
              <a:t>There is no one</a:t>
            </a:r>
          </a:p>
          <a:p>
            <a:r>
              <a:rPr lang="en-US" dirty="0"/>
              <a:t>who will refuse to follow you to the place you</a:t>
            </a:r>
          </a:p>
          <a:p>
            <a:r>
              <a:rPr lang="en-US" dirty="0"/>
              <a:t>want to go.</a:t>
            </a:r>
            <a:endParaRPr lang="ru-RU" dirty="0"/>
          </a:p>
        </p:txBody>
      </p:sp>
      <p:sp>
        <p:nvSpPr>
          <p:cNvPr id="9" name="TextBox 8"/>
          <p:cNvSpPr txBox="1"/>
          <p:nvPr/>
        </p:nvSpPr>
        <p:spPr>
          <a:xfrm>
            <a:off x="3214678" y="3143248"/>
            <a:ext cx="2112245" cy="1477328"/>
          </a:xfrm>
          <a:prstGeom prst="rect">
            <a:avLst/>
          </a:prstGeom>
          <a:noFill/>
        </p:spPr>
        <p:txBody>
          <a:bodyPr wrap="none" rtlCol="0">
            <a:spAutoFit/>
          </a:bodyPr>
          <a:lstStyle/>
          <a:p>
            <a:r>
              <a:rPr lang="en-US" dirty="0"/>
              <a:t>2. Paying for </a:t>
            </a:r>
          </a:p>
          <a:p>
            <a:r>
              <a:rPr lang="en-US" dirty="0"/>
              <a:t>accommodation and</a:t>
            </a:r>
          </a:p>
          <a:p>
            <a:r>
              <a:rPr lang="en-US" dirty="0"/>
              <a:t> tickets involves </a:t>
            </a:r>
          </a:p>
          <a:p>
            <a:r>
              <a:rPr lang="en-US" dirty="0"/>
              <a:t>a lot of expense.</a:t>
            </a:r>
          </a:p>
          <a:p>
            <a:endParaRPr lang="ru-RU" dirty="0"/>
          </a:p>
        </p:txBody>
      </p:sp>
      <p:sp>
        <p:nvSpPr>
          <p:cNvPr id="10" name="TextBox 9"/>
          <p:cNvSpPr txBox="1"/>
          <p:nvPr/>
        </p:nvSpPr>
        <p:spPr>
          <a:xfrm>
            <a:off x="6143636" y="1928802"/>
            <a:ext cx="1920910" cy="923330"/>
          </a:xfrm>
          <a:prstGeom prst="rect">
            <a:avLst/>
          </a:prstGeom>
          <a:noFill/>
        </p:spPr>
        <p:txBody>
          <a:bodyPr wrap="none" rtlCol="0">
            <a:spAutoFit/>
          </a:bodyPr>
          <a:lstStyle/>
          <a:p>
            <a:pPr marL="342900" indent="-342900">
              <a:buAutoNum type="arabicPeriod"/>
            </a:pPr>
            <a:r>
              <a:rPr lang="en-US" dirty="0"/>
              <a:t>sooner or later</a:t>
            </a:r>
          </a:p>
          <a:p>
            <a:pPr marL="342900" indent="-342900"/>
            <a:r>
              <a:rPr lang="en-US" dirty="0"/>
              <a:t> you will reach</a:t>
            </a:r>
          </a:p>
          <a:p>
            <a:pPr marL="342900" indent="-342900"/>
            <a:r>
              <a:rPr lang="en-US" dirty="0"/>
              <a:t> a decision;</a:t>
            </a:r>
          </a:p>
        </p:txBody>
      </p:sp>
      <p:sp>
        <p:nvSpPr>
          <p:cNvPr id="11" name="TextBox 10"/>
          <p:cNvSpPr txBox="1"/>
          <p:nvPr/>
        </p:nvSpPr>
        <p:spPr>
          <a:xfrm>
            <a:off x="6072198" y="3071810"/>
            <a:ext cx="2203039" cy="2031325"/>
          </a:xfrm>
          <a:prstGeom prst="rect">
            <a:avLst/>
          </a:prstGeom>
          <a:noFill/>
        </p:spPr>
        <p:txBody>
          <a:bodyPr wrap="none" rtlCol="0">
            <a:spAutoFit/>
          </a:bodyPr>
          <a:lstStyle/>
          <a:p>
            <a:pPr marL="342900" indent="-342900"/>
            <a:r>
              <a:rPr lang="en-US" dirty="0"/>
              <a:t>2. a solo trip can be </a:t>
            </a:r>
          </a:p>
          <a:p>
            <a:pPr marL="342900" indent="-342900"/>
            <a:r>
              <a:rPr lang="en-US" dirty="0"/>
              <a:t>more expensive </a:t>
            </a:r>
          </a:p>
          <a:p>
            <a:pPr marL="342900" indent="-342900"/>
            <a:r>
              <a:rPr lang="en-US" dirty="0"/>
              <a:t>because you have to </a:t>
            </a:r>
          </a:p>
          <a:p>
            <a:pPr marL="342900" indent="-342900"/>
            <a:r>
              <a:rPr lang="en-US" dirty="0"/>
              <a:t>pay for everything </a:t>
            </a:r>
          </a:p>
          <a:p>
            <a:pPr marL="342900" indent="-342900"/>
            <a:r>
              <a:rPr lang="en-US" dirty="0"/>
              <a:t>yourself  and you </a:t>
            </a:r>
          </a:p>
          <a:p>
            <a:pPr marL="342900" indent="-342900"/>
            <a:r>
              <a:rPr lang="en-US" dirty="0"/>
              <a:t>cannot share the cost</a:t>
            </a:r>
          </a:p>
          <a:p>
            <a:pPr marL="342900" indent="-342900"/>
            <a:r>
              <a:rPr lang="en-US" dirty="0"/>
              <a:t> with your friend.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32500" lnSpcReduction="20000"/>
          </a:bodyPr>
          <a:lstStyle/>
          <a:p>
            <a:pPr marL="0" indent="0">
              <a:buNone/>
            </a:pPr>
            <a:r>
              <a:rPr lang="en-US" sz="3700" i="1" dirty="0">
                <a:solidFill>
                  <a:srgbClr val="FF0000"/>
                </a:solidFill>
              </a:rPr>
              <a:t>My grandparents say the way they lived in the past was more secure. </a:t>
            </a:r>
          </a:p>
          <a:p>
            <a:pPr marL="0" indent="0">
              <a:buNone/>
            </a:pPr>
            <a:r>
              <a:rPr lang="en-US" sz="3700" dirty="0"/>
              <a:t>What is your opinion? Do you agree with the statement?</a:t>
            </a:r>
            <a:endParaRPr lang="en-AU" sz="3700" dirty="0"/>
          </a:p>
          <a:p>
            <a:pPr marL="0" indent="0">
              <a:buNone/>
            </a:pPr>
            <a:endParaRPr lang="en-US" sz="3700" dirty="0"/>
          </a:p>
          <a:p>
            <a:pPr marL="0" indent="0">
              <a:buNone/>
            </a:pPr>
            <a:r>
              <a:rPr lang="en-US" sz="3700" dirty="0"/>
              <a:t>Feeling safe and stable is central to our health and wellbeing. How safe we feel at home and in our neighbourhood can influence our social habits and feeling of freedom. When we feel safe, we find it easier to relax, do all the things that comfort us, and focus on the work or study we need to do to help ensure our stability. </a:t>
            </a:r>
            <a:r>
              <a:rPr lang="en-US" sz="3700" b="1" dirty="0"/>
              <a:t>A lot of people</a:t>
            </a:r>
            <a:r>
              <a:rPr lang="en-US" sz="3700" dirty="0"/>
              <a:t>, especially of older age, </a:t>
            </a:r>
            <a:r>
              <a:rPr lang="en-US" sz="3700" b="1" dirty="0"/>
              <a:t>claim that </a:t>
            </a:r>
            <a:r>
              <a:rPr lang="en-US" sz="3700" dirty="0"/>
              <a:t>life in their youth was much quieter and they were more sure of tomorrow than young people nowadays. </a:t>
            </a:r>
            <a:r>
              <a:rPr lang="en-US" sz="3700" b="1" dirty="0"/>
              <a:t>But </a:t>
            </a:r>
            <a:r>
              <a:rPr lang="en-US" sz="3700" dirty="0"/>
              <a:t>there are many things I do appreciate today. Among them is a great variety of opportunities we have in life.</a:t>
            </a:r>
            <a:endParaRPr lang="ru-RU" sz="3700" dirty="0"/>
          </a:p>
          <a:p>
            <a:pPr marL="0" indent="0">
              <a:buNone/>
            </a:pPr>
            <a:r>
              <a:rPr lang="en-US" sz="3700" dirty="0"/>
              <a:t> </a:t>
            </a:r>
            <a:endParaRPr lang="ru-RU" sz="3700" dirty="0"/>
          </a:p>
          <a:p>
            <a:pPr marL="0" indent="0">
              <a:buNone/>
            </a:pPr>
            <a:r>
              <a:rPr lang="en-US" sz="3700" b="1" dirty="0"/>
              <a:t>I believe that </a:t>
            </a:r>
            <a:r>
              <a:rPr lang="en-US" sz="3700" dirty="0"/>
              <a:t>young people are given a lot more life opportunities nowadays. </a:t>
            </a:r>
            <a:r>
              <a:rPr lang="en-US" sz="3700" b="1" dirty="0"/>
              <a:t>Firstly</a:t>
            </a:r>
            <a:r>
              <a:rPr lang="en-US" sz="3700" dirty="0"/>
              <a:t>, the life has cardinally changed and at present young people, using the Internet and travelling abroad, are more and more informed about the world and other countries. </a:t>
            </a:r>
            <a:r>
              <a:rPr lang="en-US" sz="3700" b="1" dirty="0"/>
              <a:t>Secondly</a:t>
            </a:r>
            <a:r>
              <a:rPr lang="en-US" sz="3700" dirty="0"/>
              <a:t>, there is a wide choice of activities in which we can take part now</a:t>
            </a:r>
            <a:r>
              <a:rPr lang="en-US" sz="3700" b="1" dirty="0"/>
              <a:t>, starting from </a:t>
            </a:r>
            <a:r>
              <a:rPr lang="en-US" sz="3700" dirty="0"/>
              <a:t>leisure clubs up to political and volunteer programmes. </a:t>
            </a:r>
            <a:r>
              <a:rPr lang="en-US" sz="3700" b="1" dirty="0"/>
              <a:t>Another thing to mention </a:t>
            </a:r>
            <a:r>
              <a:rPr lang="en-US" sz="3700" dirty="0"/>
              <a:t>is a different range of job vacancies offered to young people to earn their own money. </a:t>
            </a:r>
            <a:r>
              <a:rPr lang="en-US" sz="3700" b="1" dirty="0"/>
              <a:t>This gives us </a:t>
            </a:r>
            <a:r>
              <a:rPr lang="en-US" sz="3700" dirty="0"/>
              <a:t>more independence from our family but, on the other hand, it teaches us to be responsible for decisions we make.</a:t>
            </a:r>
            <a:endParaRPr lang="ru-RU" sz="3700" dirty="0"/>
          </a:p>
          <a:p>
            <a:pPr marL="0" indent="0">
              <a:buNone/>
            </a:pPr>
            <a:r>
              <a:rPr lang="en-US" sz="3700" dirty="0"/>
              <a:t> </a:t>
            </a:r>
            <a:endParaRPr lang="ru-RU" sz="3700" dirty="0"/>
          </a:p>
          <a:p>
            <a:pPr marL="0" indent="0">
              <a:buNone/>
            </a:pPr>
            <a:r>
              <a:rPr lang="en-US" sz="3700" b="1" dirty="0"/>
              <a:t>However</a:t>
            </a:r>
            <a:r>
              <a:rPr lang="en-US" sz="3700" dirty="0"/>
              <a:t>, there are some people who do not share the above given point of view. </a:t>
            </a:r>
            <a:r>
              <a:rPr lang="en-US" sz="3700" b="1" dirty="0"/>
              <a:t>It is common knowledge that </a:t>
            </a:r>
            <a:r>
              <a:rPr lang="en-US" sz="3700" dirty="0"/>
              <a:t>our society now faces some serious problems such as high adolescent crime rate, drug, game and smoking addictions. </a:t>
            </a:r>
            <a:r>
              <a:rPr lang="en-US" sz="3700" b="1" dirty="0"/>
              <a:t>This can be attributed to the fact that</a:t>
            </a:r>
            <a:r>
              <a:rPr lang="en-US" sz="3700" dirty="0"/>
              <a:t> the society is less kind, life is more stressful and  inequalities between the poor and the rich have increased dramatically. </a:t>
            </a:r>
            <a:r>
              <a:rPr lang="en-US" sz="3700" b="1" dirty="0"/>
              <a:t>In addition</a:t>
            </a:r>
            <a:r>
              <a:rPr lang="en-US" sz="3700" dirty="0"/>
              <a:t>, older members of many families say that modern education does not guarantee getting a job </a:t>
            </a:r>
            <a:r>
              <a:rPr lang="en-US" sz="3700" b="1" dirty="0"/>
              <a:t>whereas</a:t>
            </a:r>
            <a:r>
              <a:rPr lang="en-US" sz="3700" dirty="0"/>
              <a:t> in the past they were not afraid of unemployment. These are a few reasons for the parents’ concern about our future. </a:t>
            </a:r>
            <a:endParaRPr lang="ru-RU" sz="3700" dirty="0"/>
          </a:p>
          <a:p>
            <a:pPr marL="0" indent="0">
              <a:buNone/>
            </a:pPr>
            <a:r>
              <a:rPr lang="en-US" sz="3700" dirty="0"/>
              <a:t> </a:t>
            </a:r>
          </a:p>
          <a:p>
            <a:pPr marL="0" indent="0">
              <a:buNone/>
            </a:pPr>
            <a:r>
              <a:rPr lang="en-US" sz="3700" b="1" dirty="0"/>
              <a:t>I cannot support these statements. I think </a:t>
            </a:r>
            <a:r>
              <a:rPr lang="en-US" sz="3700" dirty="0"/>
              <a:t>modern education gives such knowledge that may be used in different spheres of life. </a:t>
            </a:r>
            <a:r>
              <a:rPr lang="en-US" sz="3700" b="1" dirty="0"/>
              <a:t>For example, t</a:t>
            </a:r>
            <a:r>
              <a:rPr lang="en-US" sz="3700" dirty="0"/>
              <a:t>here are many jobs you can pursue after graduating from a Bachelor of Arts. Some of these roles require the skills you have earned while completing a particular major, while others will take advantage of the generic skills which became essential only a couple of decades ago, such as the ability to think critically, communicate effectively and perform research.  </a:t>
            </a:r>
            <a:r>
              <a:rPr lang="en-US" sz="3700" b="1" dirty="0"/>
              <a:t>And though I </a:t>
            </a:r>
            <a:r>
              <a:rPr lang="en-US" sz="3700" dirty="0"/>
              <a:t>share the worries of older generations, I would rather risk than have uneventful, monotonous and predictable life.</a:t>
            </a:r>
            <a:endParaRPr lang="ru-RU" sz="3700" dirty="0"/>
          </a:p>
          <a:p>
            <a:pPr marL="0" indent="0">
              <a:buNone/>
            </a:pPr>
            <a:r>
              <a:rPr lang="en-US" sz="3700" dirty="0"/>
              <a:t> </a:t>
            </a:r>
            <a:endParaRPr lang="ru-RU" sz="3700" dirty="0"/>
          </a:p>
          <a:p>
            <a:pPr marL="0" indent="0">
              <a:buNone/>
            </a:pPr>
            <a:r>
              <a:rPr lang="en-US" sz="3700" b="1" dirty="0"/>
              <a:t>To sum up, I believe that </a:t>
            </a:r>
            <a:r>
              <a:rPr lang="en-US" sz="3700" dirty="0"/>
              <a:t>modern life gives more opportunities and challenges to the youth. There is more freedom, life is more exciting. </a:t>
            </a:r>
            <a:r>
              <a:rPr lang="en-US" sz="3700" b="1" dirty="0"/>
              <a:t>That is why I hold and opinion that </a:t>
            </a:r>
            <a:r>
              <a:rPr lang="en-US" sz="3700" dirty="0"/>
              <a:t>today the way of life is more satisfying.</a:t>
            </a:r>
            <a:endParaRPr lang="ru-RU" sz="3700" dirty="0"/>
          </a:p>
          <a:p>
            <a:pPr marL="0" indent="0">
              <a:buNone/>
            </a:pPr>
            <a:r>
              <a:rPr lang="en-US" sz="3700" dirty="0"/>
              <a:t> </a:t>
            </a:r>
            <a:endParaRPr lang="ru-RU" sz="3700" dirty="0"/>
          </a:p>
          <a:p>
            <a:pPr marL="0" indent="0">
              <a:buNone/>
            </a:pPr>
            <a:endParaRPr lang="ru-RU" dirty="0"/>
          </a:p>
          <a:p>
            <a:pPr marL="0" indent="0">
              <a:buNone/>
            </a:pPr>
            <a:endParaRPr lang="ru-RU" dirty="0"/>
          </a:p>
        </p:txBody>
      </p:sp>
    </p:spTree>
    <p:extLst>
      <p:ext uri="{BB962C8B-B14F-4D97-AF65-F5344CB8AC3E}">
        <p14:creationId xmlns:p14="http://schemas.microsoft.com/office/powerpoint/2010/main" val="2555191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229600" cy="634082"/>
          </a:xfrm>
        </p:spPr>
        <p:txBody>
          <a:bodyPr>
            <a:normAutofit/>
          </a:bodyPr>
          <a:lstStyle/>
          <a:p>
            <a:pPr algn="l"/>
            <a:r>
              <a:rPr lang="en-US" sz="1200" b="1" dirty="0"/>
              <a:t>Too much emphasis is placed on testing these days. The need to prepare for tests is a restriction on teachers and also exerts unnecessary pressure on learners. To what extent do you agree or disagree?</a:t>
            </a:r>
            <a:endParaRPr lang="ru-RU" sz="1200" b="1" dirty="0"/>
          </a:p>
        </p:txBody>
      </p:sp>
      <p:sp>
        <p:nvSpPr>
          <p:cNvPr id="4" name="Rectangle 1"/>
          <p:cNvSpPr>
            <a:spLocks noGrp="1" noChangeArrowheads="1"/>
          </p:cNvSpPr>
          <p:nvPr>
            <p:ph idx="1"/>
          </p:nvPr>
        </p:nvSpPr>
        <p:spPr bwMode="auto">
          <a:xfrm>
            <a:off x="-21231" y="684224"/>
            <a:ext cx="9057727"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ru-RU" sz="1000" dirty="0">
                <a:solidFill>
                  <a:srgbClr val="000000"/>
                </a:solidFill>
                <a:latin typeface="Arial" panose="020B0604020202020204" pitchFamily="34" charset="0"/>
                <a:ea typeface="Times New Roman" panose="02020603050405020304" pitchFamily="18" charset="0"/>
              </a:rPr>
              <a:t>Considerable importance is attached to examinations today. </a:t>
            </a:r>
            <a:r>
              <a:rPr kumimoji="0" lang="en-US" altLang="ru-RU"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In many schools and academic institutions throughout the world there has been a shift from formal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examinations and tests to assessment based on home assignments and tutorial or class presentations. This change has been welcomed by many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educationalists who view formal exams and testing as an unreliable and inadequate means of evaluating a student's achievements.</a:t>
            </a:r>
            <a:r>
              <a:rPr kumimoji="0" lang="ru-RU" altLang="ru-RU" sz="1000" b="0" i="0" u="none" strike="noStrike" cap="none" normalizeH="0" dirty="0">
                <a:ln>
                  <a:noFill/>
                </a:ln>
                <a:solidFill>
                  <a:srgbClr val="000000"/>
                </a:solidFill>
                <a:effectLst/>
                <a:latin typeface="Arial" panose="020B0604020202020204" pitchFamily="34" charset="0"/>
                <a:ea typeface="Times New Roman" panose="02020603050405020304" pitchFamily="18" charset="0"/>
              </a:rPr>
              <a:t> </a:t>
            </a:r>
            <a:r>
              <a:rPr kumimoji="0" lang="en-US" altLang="ru-RU" sz="10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On the other hand</a:t>
            </a:r>
            <a:r>
              <a:rPr kumimoji="0" lang="en-US" altLang="ru-RU"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supporters of regular formal testing </a:t>
            </a:r>
            <a:r>
              <a:rPr kumimoji="0" lang="en-US" altLang="ru-RU" sz="1000" b="0" i="0" strike="noStrike" cap="none" normalizeH="0" baseline="0" dirty="0">
                <a:ln>
                  <a:noFill/>
                </a:ln>
                <a:solidFill>
                  <a:srgbClr val="000000"/>
                </a:solidFill>
                <a:effectLst/>
                <a:latin typeface="Arial" panose="020B0604020202020204" pitchFamily="34" charset="0"/>
                <a:ea typeface="Times New Roman" panose="02020603050405020304" pitchFamily="18" charset="0"/>
              </a:rPr>
              <a:t>claim that important life skills such as discipline, the ability to stay focused under pressure and time management can be</a:t>
            </a:r>
          </a:p>
          <a:p>
            <a:pPr marL="0" marR="0" lvl="0" indent="0" algn="l" defTabSz="914400" rtl="0" eaLnBrk="0" fontAlgn="base" latinLnBrk="0" hangingPunct="0">
              <a:lnSpc>
                <a:spcPct val="100000"/>
              </a:lnSpc>
              <a:spcBef>
                <a:spcPct val="0"/>
              </a:spcBef>
              <a:spcAft>
                <a:spcPct val="0"/>
              </a:spcAft>
              <a:buClrTx/>
              <a:buSzTx/>
              <a:buFontTx/>
              <a:buNone/>
              <a:tabLst/>
            </a:pPr>
            <a:r>
              <a:rPr lang="en-US" altLang="ru-RU" sz="1000" dirty="0">
                <a:solidFill>
                  <a:srgbClr val="000000"/>
                </a:solidFill>
                <a:latin typeface="Arial" panose="020B0604020202020204" pitchFamily="34" charset="0"/>
                <a:ea typeface="Times New Roman" panose="02020603050405020304" pitchFamily="18" charset="0"/>
              </a:rPr>
              <a:t>e</a:t>
            </a:r>
            <a:r>
              <a:rPr kumimoji="0" lang="en-US" altLang="ru-RU"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xercised only under exam conditions.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0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In my opinion</a:t>
            </a:r>
            <a:r>
              <a:rPr kumimoji="0" lang="en-US" altLang="ru-RU"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their role needs to be re-examined if they</a:t>
            </a:r>
            <a:r>
              <a:rPr kumimoji="0" lang="en-US" altLang="ru-RU" sz="1000" b="0" i="0" u="none" strike="noStrike" cap="none" normalizeH="0" dirty="0">
                <a:ln>
                  <a:noFill/>
                </a:ln>
                <a:solidFill>
                  <a:srgbClr val="000000"/>
                </a:solidFill>
                <a:effectLst/>
                <a:latin typeface="Arial" panose="020B0604020202020204" pitchFamily="34" charset="0"/>
                <a:ea typeface="Times New Roman" panose="02020603050405020304" pitchFamily="18" charset="0"/>
              </a:rPr>
              <a:t> are to continue to play a part in the educational system. </a:t>
            </a:r>
            <a:r>
              <a:rPr kumimoji="0" lang="en-US" altLang="ru-RU" sz="10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One valid</a:t>
            </a:r>
            <a:r>
              <a:rPr kumimoji="0" lang="en-US" altLang="ru-RU" sz="1000" b="1" i="0" u="none" strike="noStrike" cap="none" normalizeH="0" dirty="0">
                <a:ln>
                  <a:noFill/>
                </a:ln>
                <a:solidFill>
                  <a:srgbClr val="000000"/>
                </a:solidFill>
                <a:effectLst/>
                <a:latin typeface="Arial" panose="020B0604020202020204" pitchFamily="34" charset="0"/>
                <a:ea typeface="Times New Roman" panose="02020603050405020304" pitchFamily="18" charset="0"/>
              </a:rPr>
              <a:t> </a:t>
            </a:r>
            <a:r>
              <a:rPr kumimoji="0" lang="en-US" altLang="ru-RU" sz="10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argument against </a:t>
            </a:r>
            <a:r>
              <a:rPr kumimoji="0" lang="en-US" altLang="ru-RU"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regular and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excessive testing is that it distracts teachers from his or her primary task; teaching. Nowadays, teachers are being held more and more accountable for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the academic fortunes of their students and this often results in a preoccupation with strategies for passing exams rather than with learning itself. </a:t>
            </a:r>
            <a:r>
              <a:rPr kumimoji="0" lang="en-US" altLang="ru-RU" sz="10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Furthermore</a:t>
            </a:r>
            <a:r>
              <a:rPr kumimoji="0" lang="en-US" altLang="ru-RU"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a:t>
            </a:r>
            <a:r>
              <a:rPr kumimoji="0" lang="en-US" altLang="ru-RU"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e</a:t>
            </a:r>
            <a:r>
              <a:rPr lang="en-US" sz="1000" dirty="0">
                <a:latin typeface="Arial" panose="020B0604020202020204" pitchFamily="34" charset="0"/>
                <a:cs typeface="Arial" panose="020B0604020202020204" pitchFamily="34" charset="0"/>
              </a:rPr>
              <a:t>xaminations measure relatively superficial knowledge or learning which totally defeats the purpose of examinations. A person with low grades may turn out to be a successful person while a good grader may end up unsuccessful in life. </a:t>
            </a:r>
            <a:r>
              <a:rPr lang="en-US" sz="1000" b="1" dirty="0">
                <a:latin typeface="Arial" panose="020B0604020202020204" pitchFamily="34" charset="0"/>
                <a:cs typeface="Arial" panose="020B0604020202020204" pitchFamily="34" charset="0"/>
              </a:rPr>
              <a:t>In addition</a:t>
            </a:r>
            <a:r>
              <a:rPr lang="en-US" sz="1000" dirty="0">
                <a:latin typeface="Arial" panose="020B0604020202020204" pitchFamily="34" charset="0"/>
                <a:cs typeface="Arial" panose="020B0604020202020204" pitchFamily="34" charset="0"/>
              </a:rPr>
              <a:t>, some students do not score well even if</a:t>
            </a:r>
          </a:p>
          <a:p>
            <a:pPr marL="0" lvl="0" indent="0" eaLnBrk="0" fontAlgn="base" hangingPunct="0">
              <a:spcBef>
                <a:spcPct val="0"/>
              </a:spcBef>
              <a:spcAft>
                <a:spcPct val="0"/>
              </a:spcAft>
              <a:buNone/>
            </a:pPr>
            <a:r>
              <a:rPr lang="en-US" sz="1000" dirty="0">
                <a:latin typeface="Arial" panose="020B0604020202020204" pitchFamily="34" charset="0"/>
                <a:cs typeface="Arial" panose="020B0604020202020204" pitchFamily="34" charset="0"/>
              </a:rPr>
              <a:t>they know the material, poor reading skills can handicap a student, questions on examination might not test progress as well as</a:t>
            </a:r>
          </a:p>
          <a:p>
            <a:pPr marL="0" lvl="0" indent="0" eaLnBrk="0" fontAlgn="base" hangingPunct="0">
              <a:spcBef>
                <a:spcPct val="0"/>
              </a:spcBef>
              <a:spcAft>
                <a:spcPct val="0"/>
              </a:spcAft>
              <a:buNone/>
            </a:pPr>
            <a:r>
              <a:rPr lang="en-US" sz="1000" dirty="0">
                <a:latin typeface="Arial" panose="020B0604020202020204" pitchFamily="34" charset="0"/>
                <a:cs typeface="Arial" panose="020B0604020202020204" pitchFamily="34" charset="0"/>
              </a:rPr>
              <a:t>they could. </a:t>
            </a:r>
            <a:r>
              <a:rPr lang="en-US" sz="1000" b="1" dirty="0">
                <a:latin typeface="Arial" panose="020B0604020202020204" pitchFamily="34" charset="0"/>
                <a:cs typeface="Arial" panose="020B0604020202020204" pitchFamily="34" charset="0"/>
              </a:rPr>
              <a:t>Lastly,</a:t>
            </a:r>
            <a:r>
              <a:rPr lang="en-US" sz="1000" dirty="0">
                <a:latin typeface="Arial" panose="020B0604020202020204" pitchFamily="34" charset="0"/>
                <a:cs typeface="Arial" panose="020B0604020202020204" pitchFamily="34" charset="0"/>
              </a:rPr>
              <a:t> they have a poor predictive quality because they only judge a student's ability under set conditions and limited</a:t>
            </a:r>
          </a:p>
          <a:p>
            <a:pPr marL="0" lvl="0" indent="0" eaLnBrk="0" fontAlgn="base" hangingPunct="0">
              <a:spcBef>
                <a:spcPct val="0"/>
              </a:spcBef>
              <a:spcAft>
                <a:spcPct val="0"/>
              </a:spcAft>
              <a:buNone/>
            </a:pPr>
            <a:r>
              <a:rPr lang="en-US" sz="1000" dirty="0">
                <a:latin typeface="Arial" panose="020B0604020202020204" pitchFamily="34" charset="0"/>
                <a:cs typeface="Arial" panose="020B0604020202020204" pitchFamily="34" charset="0"/>
              </a:rPr>
              <a:t>time. Many times a student who is otherwise good may get anxious or confused under strict exam conditions and may not perform</a:t>
            </a:r>
          </a:p>
          <a:p>
            <a:pPr marL="0" lvl="0" indent="0" eaLnBrk="0" fontAlgn="base" hangingPunct="0">
              <a:spcBef>
                <a:spcPct val="0"/>
              </a:spcBef>
              <a:spcAft>
                <a:spcPct val="0"/>
              </a:spcAft>
              <a:buNone/>
            </a:pPr>
            <a:r>
              <a:rPr lang="en-US" sz="1000" dirty="0">
                <a:latin typeface="Arial" panose="020B0604020202020204" pitchFamily="34" charset="0"/>
                <a:cs typeface="Arial" panose="020B0604020202020204" pitchFamily="34" charset="0"/>
              </a:rPr>
              <a:t>up to the mark.</a:t>
            </a:r>
            <a:br>
              <a:rPr lang="en-US" sz="1000" dirty="0">
                <a:latin typeface="Arial" panose="020B0604020202020204" pitchFamily="34" charset="0"/>
                <a:cs typeface="Arial" panose="020B0604020202020204" pitchFamily="34" charset="0"/>
              </a:rPr>
            </a:br>
            <a:endParaRPr kumimoji="0" lang="ru-RU" altLang="ru-RU" sz="1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0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Contrary to what some people</a:t>
            </a:r>
            <a:r>
              <a:rPr kumimoji="0" lang="en-US" altLang="ru-RU" sz="1000" b="1" i="0" u="none" strike="noStrike" cap="none" normalizeH="0" dirty="0">
                <a:ln>
                  <a:noFill/>
                </a:ln>
                <a:solidFill>
                  <a:srgbClr val="000000"/>
                </a:solidFill>
                <a:effectLst/>
                <a:latin typeface="Arial" panose="020B0604020202020204" pitchFamily="34" charset="0"/>
                <a:ea typeface="Times New Roman" panose="02020603050405020304" pitchFamily="18" charset="0"/>
              </a:rPr>
              <a:t> think</a:t>
            </a:r>
            <a:r>
              <a:rPr kumimoji="0" lang="en-US" altLang="ru-RU"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proponents of regular, formal testing maintain that the need for regular monitoring of a student's progress</a:t>
            </a:r>
          </a:p>
          <a:p>
            <a:pPr marL="0" lvl="0" indent="0" eaLnBrk="0" fontAlgn="base" hangingPunct="0">
              <a:spcBef>
                <a:spcPct val="0"/>
              </a:spcBef>
              <a:spcAft>
                <a:spcPct val="0"/>
              </a:spcAft>
              <a:buNone/>
            </a:pPr>
            <a:r>
              <a:rPr kumimoji="0" lang="en-US" altLang="ru-RU"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justifies frequent testing since this enables teachers to provide continual feedback to their students</a:t>
            </a:r>
            <a:r>
              <a:rPr kumimoji="0" lang="en-US" altLang="ru-RU" sz="1000" b="0" i="0" u="none" strike="noStrike" cap="none" normalizeH="0" dirty="0">
                <a:ln>
                  <a:noFill/>
                </a:ln>
                <a:solidFill>
                  <a:srgbClr val="000000"/>
                </a:solidFill>
                <a:effectLst/>
                <a:latin typeface="Arial" panose="020B0604020202020204" pitchFamily="34" charset="0"/>
                <a:ea typeface="Times New Roman" panose="02020603050405020304" pitchFamily="18" charset="0"/>
              </a:rPr>
              <a:t> </a:t>
            </a:r>
            <a:r>
              <a:rPr lang="en-US" sz="1000" dirty="0">
                <a:latin typeface="Arial" panose="020B0604020202020204" pitchFamily="34" charset="0"/>
                <a:cs typeface="Arial" panose="020B0604020202020204" pitchFamily="34" charset="0"/>
              </a:rPr>
              <a:t>who acknowledge their</a:t>
            </a:r>
          </a:p>
          <a:p>
            <a:pPr marL="0" lvl="0" indent="0" eaLnBrk="0" fontAlgn="base" hangingPunct="0">
              <a:spcBef>
                <a:spcPct val="0"/>
              </a:spcBef>
              <a:spcAft>
                <a:spcPct val="0"/>
              </a:spcAft>
              <a:buNone/>
            </a:pPr>
            <a:r>
              <a:rPr lang="en-US" sz="1000" dirty="0">
                <a:latin typeface="Arial" panose="020B0604020202020204" pitchFamily="34" charset="0"/>
                <a:cs typeface="Arial" panose="020B0604020202020204" pitchFamily="34" charset="0"/>
              </a:rPr>
              <a:t>shortcomings and work on them. </a:t>
            </a:r>
            <a:r>
              <a:rPr lang="en-US" sz="1000" b="1" dirty="0">
                <a:latin typeface="Arial" panose="020B0604020202020204" pitchFamily="34" charset="0"/>
                <a:cs typeface="Arial" panose="020B0604020202020204" pitchFamily="34" charset="0"/>
              </a:rPr>
              <a:t>Moreover, </a:t>
            </a:r>
            <a:r>
              <a:rPr lang="en-US" sz="1000" dirty="0">
                <a:latin typeface="Arial" panose="020B0604020202020204" pitchFamily="34" charset="0"/>
                <a:cs typeface="Arial" panose="020B0604020202020204" pitchFamily="34" charset="0"/>
              </a:rPr>
              <a:t>there are those who argue that </a:t>
            </a:r>
            <a:r>
              <a:rPr kumimoji="0" lang="en-US" altLang="ru-RU"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a heavy emphasis on testing places unnecessary</a:t>
            </a:r>
          </a:p>
          <a:p>
            <a:pPr marL="0" lvl="0" indent="0" eaLnBrk="0" fontAlgn="base" hangingPunct="0">
              <a:spcBef>
                <a:spcPct val="0"/>
              </a:spcBef>
              <a:spcAft>
                <a:spcPct val="0"/>
              </a:spcAft>
              <a:buNone/>
            </a:pPr>
            <a:r>
              <a:rPr kumimoji="0" lang="en-US" altLang="ru-RU"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pressure on young students. They claim that rather than abolish or scale down testing teachers can assist students how to minimise</a:t>
            </a:r>
          </a:p>
          <a:p>
            <a:pPr marL="0" lvl="0" indent="0" eaLnBrk="0" fontAlgn="base" hangingPunct="0">
              <a:spcBef>
                <a:spcPct val="0"/>
              </a:spcBef>
              <a:spcAft>
                <a:spcPct val="0"/>
              </a:spcAft>
              <a:buNone/>
            </a:pPr>
            <a:r>
              <a:rPr kumimoji="0" lang="en-US" altLang="ru-RU"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stress and encourage them to take formal assessment in their stride. </a:t>
            </a:r>
            <a:r>
              <a:rPr lang="en-US" sz="1000" b="1" dirty="0">
                <a:latin typeface="Arial" panose="020B0604020202020204" pitchFamily="34" charset="0"/>
                <a:cs typeface="Arial" panose="020B0604020202020204" pitchFamily="34" charset="0"/>
              </a:rPr>
              <a:t>Another advantage is that </a:t>
            </a:r>
            <a:r>
              <a:rPr lang="en-US" sz="1000" dirty="0">
                <a:latin typeface="Arial" panose="020B0604020202020204" pitchFamily="34" charset="0"/>
                <a:cs typeface="Arial" panose="020B0604020202020204" pitchFamily="34" charset="0"/>
              </a:rPr>
              <a:t>exams promote competition among</a:t>
            </a:r>
          </a:p>
          <a:p>
            <a:pPr marL="0" lvl="0" indent="0" eaLnBrk="0" fontAlgn="base" hangingPunct="0">
              <a:spcBef>
                <a:spcPct val="0"/>
              </a:spcBef>
              <a:spcAft>
                <a:spcPct val="0"/>
              </a:spcAft>
              <a:buNone/>
            </a:pPr>
            <a:r>
              <a:rPr lang="en-US" sz="1000" dirty="0">
                <a:latin typeface="Arial" panose="020B0604020202020204" pitchFamily="34" charset="0"/>
                <a:cs typeface="Arial" panose="020B0604020202020204" pitchFamily="34" charset="0"/>
              </a:rPr>
              <a:t>students. They work harder to improve their knowledge and skills. In this way they learn more and improve their learning</a:t>
            </a:r>
          </a:p>
          <a:p>
            <a:pPr marL="0" lvl="0" indent="0" eaLnBrk="0" fontAlgn="base" hangingPunct="0">
              <a:spcBef>
                <a:spcPct val="0"/>
              </a:spcBef>
              <a:spcAft>
                <a:spcPct val="0"/>
              </a:spcAft>
              <a:buNone/>
            </a:pPr>
            <a:r>
              <a:rPr lang="en-US" sz="1000" dirty="0">
                <a:latin typeface="Arial" panose="020B0604020202020204" pitchFamily="34" charset="0"/>
                <a:cs typeface="Arial" panose="020B0604020202020204" pitchFamily="34" charset="0"/>
              </a:rPr>
              <a:t>strategies to achieve better results.</a:t>
            </a:r>
          </a:p>
          <a:p>
            <a:pPr marL="0" lvl="0" indent="0" eaLnBrk="0" fontAlgn="base" hangingPunct="0">
              <a:spcBef>
                <a:spcPct val="0"/>
              </a:spcBef>
              <a:spcAft>
                <a:spcPct val="0"/>
              </a:spcAft>
              <a:buNone/>
            </a:pPr>
            <a:endParaRPr lang="en-US" sz="1000" dirty="0">
              <a:latin typeface="Arial" panose="020B0604020202020204" pitchFamily="34" charset="0"/>
              <a:cs typeface="Arial" panose="020B0604020202020204" pitchFamily="34" charset="0"/>
            </a:endParaRPr>
          </a:p>
          <a:p>
            <a:pPr marL="0" indent="0" eaLnBrk="0" fontAlgn="base" hangingPunct="0">
              <a:spcBef>
                <a:spcPct val="0"/>
              </a:spcBef>
              <a:spcAft>
                <a:spcPct val="0"/>
              </a:spcAft>
              <a:buNone/>
            </a:pPr>
            <a:r>
              <a:rPr kumimoji="0" lang="en-US" altLang="ru-RU" sz="10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 cannot fully agree </a:t>
            </a:r>
            <a:r>
              <a:rPr kumimoji="0" lang="en-US" altLang="ru-RU"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with the ideas.</a:t>
            </a:r>
            <a:r>
              <a:rPr lang="en-US" sz="1000" dirty="0">
                <a:latin typeface="Arial" panose="020B0604020202020204" pitchFamily="34" charset="0"/>
                <a:cs typeface="Arial" panose="020B0604020202020204" pitchFamily="34" charset="0"/>
              </a:rPr>
              <a:t> </a:t>
            </a:r>
            <a:r>
              <a:rPr lang="en-US" sz="1000" b="1" dirty="0">
                <a:latin typeface="Arial" panose="020B0604020202020204" pitchFamily="34" charset="0"/>
                <a:cs typeface="Arial" panose="020B0604020202020204" pitchFamily="34" charset="0"/>
              </a:rPr>
              <a:t>Firstly</a:t>
            </a:r>
            <a:r>
              <a:rPr lang="en-US" sz="1000" dirty="0">
                <a:latin typeface="Arial" panose="020B0604020202020204" pitchFamily="34" charset="0"/>
                <a:cs typeface="Arial" panose="020B0604020202020204" pitchFamily="34" charset="0"/>
              </a:rPr>
              <a:t>, the issue of tracking student growth is important, but teachers can measure progress using alternative ways</a:t>
            </a:r>
          </a:p>
          <a:p>
            <a:pPr marL="0" indent="0" eaLnBrk="0" fontAlgn="base" hangingPunct="0">
              <a:spcBef>
                <a:spcPct val="0"/>
              </a:spcBef>
              <a:spcAft>
                <a:spcPct val="0"/>
              </a:spcAft>
              <a:buNone/>
            </a:pPr>
            <a:r>
              <a:rPr lang="en-US" sz="1000" dirty="0">
                <a:latin typeface="Arial" panose="020B0604020202020204" pitchFamily="34" charset="0"/>
                <a:cs typeface="Arial" panose="020B0604020202020204" pitchFamily="34" charset="0"/>
              </a:rPr>
              <a:t>such as presentations, group work and projects. </a:t>
            </a:r>
            <a:r>
              <a:rPr kumimoji="0" lang="en-US" altLang="ru-RU" sz="10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It is also true that </a:t>
            </a:r>
            <a:r>
              <a:rPr lang="en-US" sz="1000" dirty="0">
                <a:latin typeface="Arial" panose="020B0604020202020204" pitchFamily="34" charset="0"/>
                <a:cs typeface="Arial" panose="020B0604020202020204" pitchFamily="34" charset="0"/>
              </a:rPr>
              <a:t>testing has the additional benefit of generating a spirit of healthy competition since</a:t>
            </a:r>
          </a:p>
          <a:p>
            <a:pPr marL="0" indent="0" eaLnBrk="0" fontAlgn="base" hangingPunct="0">
              <a:spcBef>
                <a:spcPct val="0"/>
              </a:spcBef>
              <a:spcAft>
                <a:spcPct val="0"/>
              </a:spcAft>
              <a:buNone/>
            </a:pPr>
            <a:r>
              <a:rPr lang="en-US" sz="1000" dirty="0">
                <a:latin typeface="Arial" panose="020B0604020202020204" pitchFamily="34" charset="0"/>
                <a:cs typeface="Arial" panose="020B0604020202020204" pitchFamily="34" charset="0"/>
              </a:rPr>
              <a:t>most young people relish the opportunity to measure their achievements against those of their peers and the prospect of a formal</a:t>
            </a:r>
          </a:p>
          <a:p>
            <a:pPr marL="0" indent="0" eaLnBrk="0" fontAlgn="base" hangingPunct="0">
              <a:spcBef>
                <a:spcPct val="0"/>
              </a:spcBef>
              <a:spcAft>
                <a:spcPct val="0"/>
              </a:spcAft>
              <a:buNone/>
            </a:pPr>
            <a:r>
              <a:rPr lang="en-US" sz="1000" dirty="0">
                <a:latin typeface="Arial" panose="020B0604020202020204" pitchFamily="34" charset="0"/>
                <a:cs typeface="Arial" panose="020B0604020202020204" pitchFamily="34" charset="0"/>
              </a:rPr>
              <a:t>exam can often spur students on to greater effort and commitment. </a:t>
            </a:r>
            <a:r>
              <a:rPr lang="en-US" sz="1000" b="1" dirty="0">
                <a:latin typeface="Arial" panose="020B0604020202020204" pitchFamily="34" charset="0"/>
                <a:cs typeface="Arial" panose="020B0604020202020204" pitchFamily="34" charset="0"/>
              </a:rPr>
              <a:t>However,</a:t>
            </a:r>
            <a:r>
              <a:rPr lang="en-US" sz="1000" dirty="0">
                <a:latin typeface="Arial" panose="020B0604020202020204" pitchFamily="34" charset="0"/>
                <a:cs typeface="Arial" panose="020B0604020202020204" pitchFamily="34" charset="0"/>
              </a:rPr>
              <a:t> the necessity to marshal ideas under pressure, to write</a:t>
            </a:r>
          </a:p>
          <a:p>
            <a:pPr marL="0" indent="0" eaLnBrk="0" fontAlgn="base" hangingPunct="0">
              <a:spcBef>
                <a:spcPct val="0"/>
              </a:spcBef>
              <a:spcAft>
                <a:spcPct val="0"/>
              </a:spcAft>
              <a:buNone/>
            </a:pPr>
            <a:r>
              <a:rPr lang="en-US" sz="1000" dirty="0">
                <a:latin typeface="Arial" panose="020B0604020202020204" pitchFamily="34" charset="0"/>
                <a:cs typeface="Arial" panose="020B0604020202020204" pitchFamily="34" charset="0"/>
              </a:rPr>
              <a:t>fluently within time restrictions, to recall information and to think about your counterparts who can excel you in the exam will only intensify</a:t>
            </a:r>
          </a:p>
          <a:p>
            <a:pPr marL="0" indent="0" eaLnBrk="0" fontAlgn="base" hangingPunct="0">
              <a:spcBef>
                <a:spcPct val="0"/>
              </a:spcBef>
              <a:spcAft>
                <a:spcPct val="0"/>
              </a:spcAft>
              <a:buNone/>
            </a:pPr>
            <a:r>
              <a:rPr lang="en-US" sz="1000" dirty="0">
                <a:latin typeface="Arial" panose="020B0604020202020204" pitchFamily="34" charset="0"/>
                <a:cs typeface="Arial" panose="020B0604020202020204" pitchFamily="34" charset="0"/>
              </a:rPr>
              <a:t>pressure and students may experience even higher levels of anxiety. Unfortunately, it is not always possible to help students overcome fears because different people experience different levels of anxiety and cannot control how their bodies respond to a perceived threat. </a:t>
            </a:r>
          </a:p>
          <a:p>
            <a:pPr marL="0" indent="0" eaLnBrk="0" fontAlgn="base" hangingPunct="0">
              <a:spcBef>
                <a:spcPct val="0"/>
              </a:spcBef>
              <a:spcAft>
                <a:spcPct val="0"/>
              </a:spcAft>
              <a:buNone/>
            </a:pPr>
            <a:endParaRPr kumimoji="0" lang="en-US" altLang="ru-RU"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0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In conclusion</a:t>
            </a:r>
            <a:r>
              <a:rPr kumimoji="0" lang="en-US" altLang="ru-RU"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a:t>
            </a:r>
            <a:r>
              <a:rPr kumimoji="0" lang="en-US" altLang="ru-RU" sz="10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while</a:t>
            </a:r>
            <a:r>
              <a:rPr kumimoji="0" lang="en-US" altLang="ru-RU"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examinations and tests should never become an end in themselves or a substitute for genuine teaching and learning, they do demand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mental skills which play an important part in a student's intellectual development and provide teachers with valuable data on the progress of their students. </a:t>
            </a:r>
          </a:p>
          <a:p>
            <a:pPr marL="0" lvl="0" indent="0" eaLnBrk="0" fontAlgn="base" hangingPunct="0">
              <a:spcBef>
                <a:spcPct val="0"/>
              </a:spcBef>
              <a:spcAft>
                <a:spcPct val="0"/>
              </a:spcAft>
              <a:buNone/>
            </a:pPr>
            <a:r>
              <a:rPr kumimoji="0" lang="en-US" altLang="ru-RU" sz="1000" b="1" i="0" u="none" strike="noStrike" cap="none" normalizeH="0" baseline="0" dirty="0">
                <a:ln>
                  <a:noFill/>
                </a:ln>
                <a:solidFill>
                  <a:schemeClr val="tx1"/>
                </a:solidFill>
                <a:effectLst/>
                <a:latin typeface="Arial" panose="020B0604020202020204" pitchFamily="34" charset="0"/>
              </a:rPr>
              <a:t>Nevertheless,</a:t>
            </a:r>
            <a:r>
              <a:rPr lang="en-US" sz="1000" b="1" dirty="0">
                <a:latin typeface="Arial" panose="020B0604020202020204" pitchFamily="34" charset="0"/>
                <a:cs typeface="Arial" panose="020B0604020202020204" pitchFamily="34" charset="0"/>
              </a:rPr>
              <a:t> I tend to believe that</a:t>
            </a:r>
            <a:r>
              <a:rPr kumimoji="0" lang="en-US" altLang="ru-RU" sz="1000" b="1" i="0" u="none" strike="noStrike" cap="none" normalizeH="0" baseline="0" dirty="0">
                <a:ln>
                  <a:noFill/>
                </a:ln>
                <a:solidFill>
                  <a:schemeClr val="tx1"/>
                </a:solidFill>
                <a:effectLst/>
                <a:latin typeface="Arial" panose="020B0604020202020204" pitchFamily="34" charset="0"/>
              </a:rPr>
              <a:t>  </a:t>
            </a:r>
            <a:r>
              <a:rPr kumimoji="0" lang="en-US" altLang="ru-RU" sz="1000" b="0" i="0" u="none" strike="noStrike" cap="none" normalizeH="0" baseline="0" dirty="0">
                <a:ln>
                  <a:noFill/>
                </a:ln>
                <a:solidFill>
                  <a:schemeClr val="tx1"/>
                </a:solidFill>
                <a:effectLst/>
                <a:latin typeface="Arial" panose="020B0604020202020204" pitchFamily="34" charset="0"/>
              </a:rPr>
              <a:t>the number of exams and tests should be decreased and limited to reduce pressure</a:t>
            </a:r>
            <a:r>
              <a:rPr lang="en-US" sz="1000" dirty="0">
                <a:latin typeface="Arial" panose="020B0604020202020204" pitchFamily="34" charset="0"/>
                <a:cs typeface="Arial" panose="020B0604020202020204" pitchFamily="34" charset="0"/>
              </a:rPr>
              <a:t> and stress on both teachers and</a:t>
            </a:r>
          </a:p>
          <a:p>
            <a:pPr marL="0" lvl="0" indent="0" eaLnBrk="0" fontAlgn="base" hangingPunct="0">
              <a:spcBef>
                <a:spcPct val="0"/>
              </a:spcBef>
              <a:spcAft>
                <a:spcPct val="0"/>
              </a:spcAft>
              <a:buNone/>
            </a:pPr>
            <a:r>
              <a:rPr lang="en-US" sz="1000" dirty="0">
                <a:latin typeface="Arial" panose="020B0604020202020204" pitchFamily="34" charset="0"/>
                <a:cs typeface="Arial" panose="020B0604020202020204" pitchFamily="34" charset="0"/>
              </a:rPr>
              <a:t>students. </a:t>
            </a:r>
          </a:p>
        </p:txBody>
      </p:sp>
    </p:spTree>
    <p:extLst>
      <p:ext uri="{BB962C8B-B14F-4D97-AF65-F5344CB8AC3E}">
        <p14:creationId xmlns:p14="http://schemas.microsoft.com/office/powerpoint/2010/main" val="1634802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285750" indent="-285750" algn="l">
              <a:buFont typeface="Wingdings" panose="05000000000000000000" pitchFamily="2" charset="2"/>
              <a:buChar char="Ø"/>
            </a:pPr>
            <a:r>
              <a:rPr lang="en-AU" sz="1400" b="1" dirty="0">
                <a:solidFill>
                  <a:srgbClr val="0070C0"/>
                </a:solidFill>
              </a:rPr>
              <a:t>Paraphrasing</a:t>
            </a:r>
            <a:endParaRPr lang="ru-RU" sz="1400" b="1" dirty="0">
              <a:solidFill>
                <a:srgbClr val="0070C0"/>
              </a:solidFill>
            </a:endParaRPr>
          </a:p>
        </p:txBody>
      </p:sp>
      <p:sp>
        <p:nvSpPr>
          <p:cNvPr id="3" name="Объект 2"/>
          <p:cNvSpPr>
            <a:spLocks noGrp="1"/>
          </p:cNvSpPr>
          <p:nvPr>
            <p:ph idx="1"/>
          </p:nvPr>
        </p:nvSpPr>
        <p:spPr>
          <a:xfrm>
            <a:off x="457200" y="980728"/>
            <a:ext cx="8229600" cy="5145435"/>
          </a:xfrm>
        </p:spPr>
        <p:txBody>
          <a:bodyPr>
            <a:normAutofit fontScale="92500" lnSpcReduction="20000"/>
          </a:bodyPr>
          <a:lstStyle/>
          <a:p>
            <a:pPr marL="0" indent="0">
              <a:buNone/>
            </a:pPr>
            <a:r>
              <a:rPr lang="en-US" sz="1600" dirty="0">
                <a:latin typeface="Arial" panose="020B0604020202020204" pitchFamily="34" charset="0"/>
                <a:cs typeface="Arial" panose="020B0604020202020204" pitchFamily="34" charset="0"/>
              </a:rPr>
              <a:t>Too much</a:t>
            </a:r>
          </a:p>
          <a:p>
            <a:pPr marL="0" indent="0">
              <a:buNone/>
            </a:pPr>
            <a:r>
              <a:rPr lang="en-US" sz="1600" dirty="0">
                <a:latin typeface="Arial" panose="020B0604020202020204" pitchFamily="34" charset="0"/>
                <a:cs typeface="Arial" panose="020B0604020202020204" pitchFamily="34" charset="0"/>
              </a:rPr>
              <a:t> </a:t>
            </a:r>
          </a:p>
          <a:p>
            <a:pPr marL="0" indent="0">
              <a:buNone/>
            </a:pPr>
            <a:r>
              <a:rPr lang="en-US" sz="1600" dirty="0">
                <a:latin typeface="Arial" panose="020B0604020202020204" pitchFamily="34" charset="0"/>
                <a:cs typeface="Arial" panose="020B0604020202020204" pitchFamily="34" charset="0"/>
              </a:rPr>
              <a:t>Emphasis</a:t>
            </a:r>
          </a:p>
          <a:p>
            <a:pPr marL="0" indent="0">
              <a:buNone/>
            </a:pPr>
            <a:endParaRPr lang="en-US" sz="1600"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 is placed</a:t>
            </a:r>
          </a:p>
          <a:p>
            <a:pPr marL="0" indent="0">
              <a:buNone/>
            </a:pPr>
            <a:endParaRPr lang="en-US" sz="1600"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 on testing</a:t>
            </a:r>
          </a:p>
          <a:p>
            <a:pPr marL="0" indent="0">
              <a:buNone/>
            </a:pPr>
            <a:endParaRPr lang="en-US" sz="1600"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 these days</a:t>
            </a:r>
          </a:p>
          <a:p>
            <a:pPr marL="0" indent="0">
              <a:buNone/>
            </a:pPr>
            <a:endParaRPr lang="en-US" sz="1600" dirty="0">
              <a:latin typeface="Arial" panose="020B0604020202020204" pitchFamily="34" charset="0"/>
              <a:cs typeface="Arial" panose="020B0604020202020204" pitchFamily="34" charset="0"/>
            </a:endParaRPr>
          </a:p>
          <a:p>
            <a:pPr marL="0" indent="0">
              <a:buNone/>
            </a:pPr>
            <a:r>
              <a:rPr lang="en-US" altLang="ru-RU"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evaluating a student's achievements</a:t>
            </a:r>
          </a:p>
          <a:p>
            <a:pPr marL="0" indent="0">
              <a:buNone/>
            </a:pPr>
            <a:endParaRPr lang="en-US" altLang="ru-RU" sz="16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altLang="ru-RU"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supporters </a:t>
            </a:r>
          </a:p>
          <a:p>
            <a:pPr marL="0" indent="0">
              <a:buNone/>
            </a:pPr>
            <a:endParaRPr lang="en-US" altLang="ru-RU" sz="16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altLang="ru-RU"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educationalists</a:t>
            </a:r>
          </a:p>
          <a:p>
            <a:pPr marL="0" indent="0">
              <a:buNone/>
            </a:pPr>
            <a:endParaRPr lang="en-US" altLang="ru-RU" sz="16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They work harder to improve their knowledge and skills</a:t>
            </a:r>
          </a:p>
          <a:p>
            <a:pPr marL="0" indent="0">
              <a:buNone/>
            </a:pPr>
            <a:endParaRPr lang="en-US" altLang="ru-RU" sz="16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altLang="ru-RU"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cs typeface="Arial" panose="020B0604020202020204" pitchFamily="34" charset="0"/>
              </a:rPr>
              <a:t>exams promote competition </a:t>
            </a:r>
          </a:p>
          <a:p>
            <a:pPr marL="0" indent="0">
              <a:buNone/>
            </a:pPr>
            <a:endParaRPr lang="en-US" sz="1600"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Stress </a:t>
            </a:r>
            <a:endParaRPr lang="ru-RU" sz="1600" dirty="0">
              <a:latin typeface="Arial" panose="020B0604020202020204" pitchFamily="34" charset="0"/>
              <a:cs typeface="Arial" panose="020B0604020202020204" pitchFamily="34" charset="0"/>
            </a:endParaRPr>
          </a:p>
        </p:txBody>
      </p:sp>
      <p:sp>
        <p:nvSpPr>
          <p:cNvPr id="4" name="TextBox 3"/>
          <p:cNvSpPr txBox="1"/>
          <p:nvPr/>
        </p:nvSpPr>
        <p:spPr>
          <a:xfrm>
            <a:off x="1517676" y="879565"/>
            <a:ext cx="4137671" cy="338554"/>
          </a:xfrm>
          <a:prstGeom prst="rect">
            <a:avLst/>
          </a:prstGeom>
          <a:noFill/>
        </p:spPr>
        <p:txBody>
          <a:bodyPr wrap="none" rtlCol="0">
            <a:spAutoFit/>
          </a:bodyPr>
          <a:lstStyle/>
          <a:p>
            <a:r>
              <a:rPr lang="en-AU" sz="1600" dirty="0">
                <a:solidFill>
                  <a:srgbClr val="0070C0"/>
                </a:solidFill>
              </a:rPr>
              <a:t>considerable/regular/excessive/frequent/heavy</a:t>
            </a:r>
            <a:endParaRPr lang="ru-RU" sz="1600" dirty="0">
              <a:solidFill>
                <a:srgbClr val="0070C0"/>
              </a:solidFill>
            </a:endParaRPr>
          </a:p>
        </p:txBody>
      </p:sp>
      <p:sp>
        <p:nvSpPr>
          <p:cNvPr id="5" name="TextBox 4"/>
          <p:cNvSpPr txBox="1"/>
          <p:nvPr/>
        </p:nvSpPr>
        <p:spPr>
          <a:xfrm>
            <a:off x="1642779" y="2294641"/>
            <a:ext cx="2646878" cy="338554"/>
          </a:xfrm>
          <a:prstGeom prst="rect">
            <a:avLst/>
          </a:prstGeom>
          <a:noFill/>
        </p:spPr>
        <p:txBody>
          <a:bodyPr wrap="none" rtlCol="0">
            <a:spAutoFit/>
          </a:bodyPr>
          <a:lstStyle/>
          <a:p>
            <a:r>
              <a:rPr lang="en-US" altLang="ru-RU" sz="1600" dirty="0">
                <a:solidFill>
                  <a:srgbClr val="0070C0"/>
                </a:solidFill>
                <a:latin typeface="Arial" panose="020B0604020202020204" pitchFamily="34" charset="0"/>
                <a:ea typeface="Times New Roman" panose="02020603050405020304" pitchFamily="18" charset="0"/>
              </a:rPr>
              <a:t>examinations/assessments</a:t>
            </a:r>
            <a:endParaRPr lang="ru-RU" sz="1600" dirty="0">
              <a:solidFill>
                <a:srgbClr val="0070C0"/>
              </a:solidFill>
            </a:endParaRPr>
          </a:p>
        </p:txBody>
      </p:sp>
      <p:sp>
        <p:nvSpPr>
          <p:cNvPr id="6" name="TextBox 5"/>
          <p:cNvSpPr txBox="1"/>
          <p:nvPr/>
        </p:nvSpPr>
        <p:spPr>
          <a:xfrm>
            <a:off x="1605090" y="1855679"/>
            <a:ext cx="1406154" cy="338554"/>
          </a:xfrm>
          <a:prstGeom prst="rect">
            <a:avLst/>
          </a:prstGeom>
          <a:noFill/>
        </p:spPr>
        <p:txBody>
          <a:bodyPr wrap="none" rtlCol="0">
            <a:spAutoFit/>
          </a:bodyPr>
          <a:lstStyle/>
          <a:p>
            <a:r>
              <a:rPr lang="en-US" altLang="ru-RU" sz="1600" dirty="0">
                <a:solidFill>
                  <a:srgbClr val="0070C0"/>
                </a:solidFill>
                <a:latin typeface="Arial" panose="020B0604020202020204" pitchFamily="34" charset="0"/>
                <a:ea typeface="Times New Roman" panose="02020603050405020304" pitchFamily="18" charset="0"/>
              </a:rPr>
              <a:t>is attached to</a:t>
            </a:r>
            <a:endParaRPr lang="ru-RU" sz="1600" dirty="0">
              <a:solidFill>
                <a:srgbClr val="0070C0"/>
              </a:solidFill>
            </a:endParaRPr>
          </a:p>
        </p:txBody>
      </p:sp>
      <p:sp>
        <p:nvSpPr>
          <p:cNvPr id="7" name="TextBox 6"/>
          <p:cNvSpPr txBox="1"/>
          <p:nvPr/>
        </p:nvSpPr>
        <p:spPr>
          <a:xfrm>
            <a:off x="1719734" y="2765331"/>
            <a:ext cx="654988" cy="338554"/>
          </a:xfrm>
          <a:prstGeom prst="rect">
            <a:avLst/>
          </a:prstGeom>
          <a:noFill/>
        </p:spPr>
        <p:txBody>
          <a:bodyPr wrap="none" rtlCol="0">
            <a:spAutoFit/>
          </a:bodyPr>
          <a:lstStyle/>
          <a:p>
            <a:r>
              <a:rPr lang="en-AU" sz="1600" dirty="0">
                <a:solidFill>
                  <a:srgbClr val="0070C0"/>
                </a:solidFill>
              </a:rPr>
              <a:t>today</a:t>
            </a:r>
            <a:endParaRPr lang="ru-RU" sz="1600" dirty="0">
              <a:solidFill>
                <a:srgbClr val="0070C0"/>
              </a:solidFill>
            </a:endParaRPr>
          </a:p>
        </p:txBody>
      </p:sp>
      <p:sp>
        <p:nvSpPr>
          <p:cNvPr id="8" name="TextBox 7"/>
          <p:cNvSpPr txBox="1"/>
          <p:nvPr/>
        </p:nvSpPr>
        <p:spPr>
          <a:xfrm>
            <a:off x="1642779" y="1370932"/>
            <a:ext cx="1143968" cy="338554"/>
          </a:xfrm>
          <a:prstGeom prst="rect">
            <a:avLst/>
          </a:prstGeom>
          <a:noFill/>
        </p:spPr>
        <p:txBody>
          <a:bodyPr wrap="none" rtlCol="0">
            <a:spAutoFit/>
          </a:bodyPr>
          <a:lstStyle/>
          <a:p>
            <a:r>
              <a:rPr lang="en-AU" sz="1600" dirty="0">
                <a:solidFill>
                  <a:srgbClr val="0070C0"/>
                </a:solidFill>
              </a:rPr>
              <a:t>importance</a:t>
            </a:r>
            <a:endParaRPr lang="ru-RU" sz="1600" dirty="0">
              <a:solidFill>
                <a:srgbClr val="0070C0"/>
              </a:solidFill>
            </a:endParaRPr>
          </a:p>
        </p:txBody>
      </p:sp>
      <p:sp>
        <p:nvSpPr>
          <p:cNvPr id="10" name="TextBox 9"/>
          <p:cNvSpPr txBox="1"/>
          <p:nvPr/>
        </p:nvSpPr>
        <p:spPr>
          <a:xfrm>
            <a:off x="3842932" y="3080462"/>
            <a:ext cx="5235344" cy="584775"/>
          </a:xfrm>
          <a:prstGeom prst="rect">
            <a:avLst/>
          </a:prstGeom>
          <a:noFill/>
        </p:spPr>
        <p:txBody>
          <a:bodyPr wrap="none" rtlCol="0">
            <a:spAutoFit/>
          </a:bodyPr>
          <a:lstStyle/>
          <a:p>
            <a:r>
              <a:rPr lang="en-AU" sz="1600" dirty="0">
                <a:solidFill>
                  <a:srgbClr val="0070C0"/>
                </a:solidFill>
              </a:rPr>
              <a:t>monitoring </a:t>
            </a:r>
            <a:r>
              <a:rPr lang="en-US" altLang="ru-RU" sz="1600" dirty="0">
                <a:solidFill>
                  <a:srgbClr val="0070C0"/>
                </a:solidFill>
                <a:latin typeface="Arial" panose="020B0604020202020204" pitchFamily="34" charset="0"/>
                <a:ea typeface="Times New Roman" panose="02020603050405020304" pitchFamily="18" charset="0"/>
              </a:rPr>
              <a:t>a student's progress/tracking student growth/</a:t>
            </a:r>
          </a:p>
          <a:p>
            <a:r>
              <a:rPr lang="en-US" altLang="ru-RU" sz="1600" dirty="0">
                <a:solidFill>
                  <a:srgbClr val="0070C0"/>
                </a:solidFill>
                <a:latin typeface="Arial" panose="020B0604020202020204" pitchFamily="34" charset="0"/>
                <a:ea typeface="Times New Roman" panose="02020603050405020304" pitchFamily="18" charset="0"/>
              </a:rPr>
              <a:t>measure progress</a:t>
            </a:r>
            <a:endParaRPr lang="ru-RU" sz="1600" dirty="0">
              <a:solidFill>
                <a:srgbClr val="0070C0"/>
              </a:solidFill>
            </a:endParaRPr>
          </a:p>
        </p:txBody>
      </p:sp>
      <p:sp>
        <p:nvSpPr>
          <p:cNvPr id="11" name="TextBox 10"/>
          <p:cNvSpPr txBox="1"/>
          <p:nvPr/>
        </p:nvSpPr>
        <p:spPr>
          <a:xfrm>
            <a:off x="1517676" y="3675625"/>
            <a:ext cx="1150828" cy="338554"/>
          </a:xfrm>
          <a:prstGeom prst="rect">
            <a:avLst/>
          </a:prstGeom>
          <a:noFill/>
        </p:spPr>
        <p:txBody>
          <a:bodyPr wrap="none" rtlCol="0">
            <a:spAutoFit/>
          </a:bodyPr>
          <a:lstStyle/>
          <a:p>
            <a:r>
              <a:rPr lang="en-AU" sz="1600" dirty="0">
                <a:solidFill>
                  <a:srgbClr val="0070C0"/>
                </a:solidFill>
              </a:rPr>
              <a:t>proponents</a:t>
            </a:r>
            <a:endParaRPr lang="ru-RU" sz="1600" dirty="0">
              <a:solidFill>
                <a:srgbClr val="0070C0"/>
              </a:solidFill>
            </a:endParaRPr>
          </a:p>
        </p:txBody>
      </p:sp>
      <p:sp>
        <p:nvSpPr>
          <p:cNvPr id="12" name="TextBox 11"/>
          <p:cNvSpPr txBox="1"/>
          <p:nvPr/>
        </p:nvSpPr>
        <p:spPr>
          <a:xfrm>
            <a:off x="3011244" y="5035765"/>
            <a:ext cx="4610558" cy="584775"/>
          </a:xfrm>
          <a:prstGeom prst="rect">
            <a:avLst/>
          </a:prstGeom>
          <a:noFill/>
        </p:spPr>
        <p:txBody>
          <a:bodyPr wrap="none" rtlCol="0">
            <a:spAutoFit/>
          </a:bodyPr>
          <a:lstStyle/>
          <a:p>
            <a:r>
              <a:rPr lang="en-US" sz="1600" dirty="0">
                <a:solidFill>
                  <a:srgbClr val="0070C0"/>
                </a:solidFill>
                <a:latin typeface="Arial" panose="020B0604020202020204" pitchFamily="34" charset="0"/>
                <a:cs typeface="Arial" panose="020B0604020202020204" pitchFamily="34" charset="0"/>
              </a:rPr>
              <a:t>has the additional benefit of generating a spirit of</a:t>
            </a:r>
          </a:p>
          <a:p>
            <a:r>
              <a:rPr lang="en-US" sz="1600" dirty="0">
                <a:solidFill>
                  <a:srgbClr val="0070C0"/>
                </a:solidFill>
                <a:latin typeface="Arial" panose="020B0604020202020204" pitchFamily="34" charset="0"/>
                <a:cs typeface="Arial" panose="020B0604020202020204" pitchFamily="34" charset="0"/>
              </a:rPr>
              <a:t>healthy competition</a:t>
            </a:r>
            <a:endParaRPr lang="ru-RU" sz="1600" dirty="0">
              <a:solidFill>
                <a:srgbClr val="0070C0"/>
              </a:solidFill>
            </a:endParaRPr>
          </a:p>
        </p:txBody>
      </p:sp>
      <p:sp>
        <p:nvSpPr>
          <p:cNvPr id="13" name="TextBox 12"/>
          <p:cNvSpPr txBox="1"/>
          <p:nvPr/>
        </p:nvSpPr>
        <p:spPr>
          <a:xfrm>
            <a:off x="5508104" y="4448644"/>
            <a:ext cx="2640466" cy="584775"/>
          </a:xfrm>
          <a:prstGeom prst="rect">
            <a:avLst/>
          </a:prstGeom>
          <a:noFill/>
        </p:spPr>
        <p:txBody>
          <a:bodyPr wrap="none" rtlCol="0">
            <a:spAutoFit/>
          </a:bodyPr>
          <a:lstStyle/>
          <a:p>
            <a:r>
              <a:rPr lang="en-US" sz="1600" dirty="0">
                <a:solidFill>
                  <a:srgbClr val="0070C0"/>
                </a:solidFill>
                <a:latin typeface="Arial" panose="020B0604020202020204" pitchFamily="34" charset="0"/>
                <a:cs typeface="Arial" panose="020B0604020202020204" pitchFamily="34" charset="0"/>
              </a:rPr>
              <a:t>spur students on to greater</a:t>
            </a:r>
          </a:p>
          <a:p>
            <a:r>
              <a:rPr lang="en-US" sz="1600" dirty="0">
                <a:solidFill>
                  <a:srgbClr val="0070C0"/>
                </a:solidFill>
                <a:latin typeface="Arial" panose="020B0604020202020204" pitchFamily="34" charset="0"/>
                <a:cs typeface="Arial" panose="020B0604020202020204" pitchFamily="34" charset="0"/>
              </a:rPr>
              <a:t> effort and commitment</a:t>
            </a:r>
            <a:endParaRPr lang="ru-RU" sz="1600" dirty="0">
              <a:solidFill>
                <a:srgbClr val="0070C0"/>
              </a:solidFill>
            </a:endParaRPr>
          </a:p>
        </p:txBody>
      </p:sp>
      <p:sp>
        <p:nvSpPr>
          <p:cNvPr id="14" name="TextBox 13"/>
          <p:cNvSpPr txBox="1"/>
          <p:nvPr/>
        </p:nvSpPr>
        <p:spPr>
          <a:xfrm>
            <a:off x="1926169" y="4131685"/>
            <a:ext cx="897105" cy="338554"/>
          </a:xfrm>
          <a:prstGeom prst="rect">
            <a:avLst/>
          </a:prstGeom>
          <a:noFill/>
        </p:spPr>
        <p:txBody>
          <a:bodyPr wrap="none" rtlCol="0">
            <a:spAutoFit/>
          </a:bodyPr>
          <a:lstStyle/>
          <a:p>
            <a:r>
              <a:rPr lang="en-AU" sz="1600" dirty="0">
                <a:solidFill>
                  <a:srgbClr val="0070C0"/>
                </a:solidFill>
              </a:rPr>
              <a:t>teachers</a:t>
            </a:r>
            <a:endParaRPr lang="ru-RU" sz="1600" dirty="0">
              <a:solidFill>
                <a:srgbClr val="0070C0"/>
              </a:solidFill>
            </a:endParaRPr>
          </a:p>
        </p:txBody>
      </p:sp>
      <p:sp>
        <p:nvSpPr>
          <p:cNvPr id="15" name="TextBox 14"/>
          <p:cNvSpPr txBox="1"/>
          <p:nvPr/>
        </p:nvSpPr>
        <p:spPr>
          <a:xfrm>
            <a:off x="1146424" y="5500069"/>
            <a:ext cx="1271054" cy="338554"/>
          </a:xfrm>
          <a:prstGeom prst="rect">
            <a:avLst/>
          </a:prstGeom>
          <a:noFill/>
        </p:spPr>
        <p:txBody>
          <a:bodyPr wrap="none" rtlCol="0">
            <a:spAutoFit/>
          </a:bodyPr>
          <a:lstStyle/>
          <a:p>
            <a:r>
              <a:rPr lang="en-AU" sz="1600" dirty="0">
                <a:solidFill>
                  <a:srgbClr val="0070C0"/>
                </a:solidFill>
              </a:rPr>
              <a:t>anxiety/fears</a:t>
            </a:r>
            <a:endParaRPr lang="ru-RU" sz="1600" dirty="0">
              <a:solidFill>
                <a:srgbClr val="0070C0"/>
              </a:solidFill>
            </a:endParaRPr>
          </a:p>
        </p:txBody>
      </p:sp>
    </p:spTree>
    <p:extLst>
      <p:ext uri="{BB962C8B-B14F-4D97-AF65-F5344CB8AC3E}">
        <p14:creationId xmlns:p14="http://schemas.microsoft.com/office/powerpoint/2010/main" val="210466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1250" fill="hold"/>
                                        <p:tgtEl>
                                          <p:spTgt spid="8"/>
                                        </p:tgtEl>
                                        <p:attrNameLst>
                                          <p:attrName>ppt_x</p:attrName>
                                        </p:attrNameLst>
                                      </p:cBhvr>
                                      <p:tavLst>
                                        <p:tav tm="0">
                                          <p:val>
                                            <p:strVal val="1+#ppt_w/2"/>
                                          </p:val>
                                        </p:tav>
                                        <p:tav tm="100000">
                                          <p:val>
                                            <p:strVal val="#ppt_x"/>
                                          </p:val>
                                        </p:tav>
                                      </p:tavLst>
                                    </p:anim>
                                    <p:anim calcmode="lin" valueType="num">
                                      <p:cBhvr additive="base">
                                        <p:cTn id="13" dur="125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heel(1)">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arn(inVertical)">
                                      <p:cBhvr>
                                        <p:cTn id="30" dur="1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circle(in)">
                                      <p:cBhvr>
                                        <p:cTn id="35" dur="20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20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barn(inVertical)">
                                      <p:cBhvr>
                                        <p:cTn id="52" dur="10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randombar(horizontal)">
                                      <p:cBhvr>
                                        <p:cTn id="57" dur="125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1499"/>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10" grpId="0"/>
      <p:bldP spid="11" grpId="0"/>
      <p:bldP spid="12"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lstStyle/>
          <a:p>
            <a:pPr>
              <a:buFont typeface="Wingdings" panose="05000000000000000000" pitchFamily="2" charset="2"/>
              <a:buChar char="Ø"/>
            </a:pPr>
            <a:r>
              <a:rPr lang="en-AU" sz="1400" dirty="0">
                <a:solidFill>
                  <a:srgbClr val="0070C0"/>
                </a:solidFill>
              </a:rPr>
              <a:t>Vocabulary for paraphrasing</a:t>
            </a:r>
          </a:p>
          <a:p>
            <a:pPr marL="0" indent="0">
              <a:buNone/>
            </a:pPr>
            <a:r>
              <a:rPr lang="en-AU" sz="1200" b="1" dirty="0"/>
              <a:t>Paraphrasing Tips</a:t>
            </a:r>
          </a:p>
          <a:p>
            <a:pPr marL="0" indent="0">
              <a:buNone/>
            </a:pPr>
            <a:r>
              <a:rPr lang="en-AU" sz="1200" dirty="0"/>
              <a:t>You should use synonyms safely. In writing it is important to show the examiner that you can paraphrase, but not all synonyms can be used in the same situation even if they have the same meaning.  The following examples will help raise awareness of how careful you need to be using synonyms. </a:t>
            </a:r>
          </a:p>
          <a:p>
            <a:pPr marL="0" indent="0">
              <a:buNone/>
            </a:pPr>
            <a:r>
              <a:rPr lang="en-AU" sz="1200" dirty="0"/>
              <a:t>Read the phrases and find a vocabulary mistake.</a:t>
            </a:r>
          </a:p>
          <a:p>
            <a:pPr marL="0" indent="0">
              <a:buNone/>
            </a:pPr>
            <a:r>
              <a:rPr lang="en-AU" sz="1200" b="1" dirty="0"/>
              <a:t>consume = use</a:t>
            </a:r>
          </a:p>
          <a:p>
            <a:pPr marL="0" indent="0">
              <a:buNone/>
            </a:pPr>
            <a:r>
              <a:rPr lang="en-AU" sz="1200" dirty="0"/>
              <a:t>The amount of fuel consumed …</a:t>
            </a:r>
          </a:p>
          <a:p>
            <a:pPr marL="0" indent="0">
              <a:buNone/>
            </a:pPr>
            <a:r>
              <a:rPr lang="en-AU" sz="1200" dirty="0"/>
              <a:t>The amount of fuel used …</a:t>
            </a:r>
          </a:p>
          <a:p>
            <a:pPr marL="0" indent="0">
              <a:buNone/>
            </a:pPr>
            <a:r>
              <a:rPr lang="en-AU" sz="1200" u="sng" dirty="0"/>
              <a:t>and</a:t>
            </a:r>
          </a:p>
          <a:p>
            <a:pPr marL="0" indent="0">
              <a:buNone/>
            </a:pPr>
            <a:r>
              <a:rPr lang="en-AU" sz="1200" dirty="0"/>
              <a:t>The amount of meat consumed …</a:t>
            </a:r>
          </a:p>
          <a:p>
            <a:pPr marL="0" indent="0">
              <a:buNone/>
            </a:pPr>
            <a:r>
              <a:rPr lang="en-AU" sz="1200" dirty="0"/>
              <a:t>The amount of meat used …</a:t>
            </a:r>
          </a:p>
          <a:p>
            <a:pPr marL="0" indent="0">
              <a:buNone/>
            </a:pPr>
            <a:r>
              <a:rPr lang="en-AU" sz="1200" b="1" dirty="0"/>
              <a:t>people = humans/human</a:t>
            </a:r>
          </a:p>
          <a:p>
            <a:pPr marL="0" indent="0">
              <a:buNone/>
            </a:pPr>
            <a:r>
              <a:rPr lang="en-AU" sz="1200" dirty="0"/>
              <a:t>Human activities, such as deforestation and fossil fuel consumption, have led to serious environmental problems.</a:t>
            </a:r>
          </a:p>
          <a:p>
            <a:pPr marL="0" indent="0">
              <a:buNone/>
            </a:pPr>
            <a:r>
              <a:rPr lang="en-AU" sz="1200" u="sng" dirty="0"/>
              <a:t>and</a:t>
            </a:r>
          </a:p>
          <a:p>
            <a:pPr marL="0" indent="0">
              <a:buNone/>
            </a:pPr>
            <a:r>
              <a:rPr lang="en-AU" sz="1200" dirty="0"/>
              <a:t>Due to traffic congestion, humans should make an effort to use public transport in urban areas.</a:t>
            </a:r>
          </a:p>
          <a:p>
            <a:pPr marL="0" indent="0">
              <a:buNone/>
            </a:pPr>
            <a:r>
              <a:rPr lang="en-AU" sz="1200" dirty="0"/>
              <a:t>Using the same word is quite normal in writing. There are </a:t>
            </a:r>
            <a:r>
              <a:rPr lang="en-AU" sz="1200" u="sng" dirty="0"/>
              <a:t>words that can be repeated</a:t>
            </a:r>
            <a:r>
              <a:rPr lang="en-AU" sz="1200" dirty="0"/>
              <a:t>. You do not need to paraphrase every single word because you should also know when you </a:t>
            </a:r>
            <a:r>
              <a:rPr lang="en-AU" sz="1200" u="sng" dirty="0"/>
              <a:t>can paraphrase  successfully </a:t>
            </a:r>
            <a:r>
              <a:rPr lang="en-AU" sz="1200" dirty="0"/>
              <a:t>and when you cannot. </a:t>
            </a:r>
          </a:p>
          <a:p>
            <a:pPr marL="0" indent="0">
              <a:buNone/>
            </a:pPr>
            <a:r>
              <a:rPr lang="en-AU" sz="1200" b="1" dirty="0"/>
              <a:t>teenager = adolescent = youth</a:t>
            </a:r>
          </a:p>
          <a:p>
            <a:pPr marL="0" indent="0">
              <a:buNone/>
            </a:pPr>
            <a:r>
              <a:rPr lang="en-AU" sz="1200" dirty="0"/>
              <a:t>The growth In teenage crime …</a:t>
            </a:r>
          </a:p>
          <a:p>
            <a:pPr marL="0" indent="0">
              <a:buNone/>
            </a:pPr>
            <a:r>
              <a:rPr lang="en-AU" sz="1200" dirty="0"/>
              <a:t>The growth in youth crime …</a:t>
            </a:r>
            <a:endParaRPr lang="ru-RU" sz="1200" dirty="0"/>
          </a:p>
          <a:p>
            <a:pPr marL="0" indent="0">
              <a:buNone/>
            </a:pPr>
            <a:r>
              <a:rPr lang="en-AU" sz="1200" dirty="0"/>
              <a:t>The growth in adolescent crime …</a:t>
            </a:r>
            <a:endParaRPr lang="ru-RU" sz="1200" dirty="0"/>
          </a:p>
          <a:p>
            <a:pPr marL="0" indent="0">
              <a:buNone/>
            </a:pPr>
            <a:r>
              <a:rPr lang="en-AU" sz="1200" b="1" dirty="0"/>
              <a:t>The </a:t>
            </a:r>
            <a:r>
              <a:rPr lang="en-AU" sz="1200" b="1" u="sng" dirty="0"/>
              <a:t>best way</a:t>
            </a:r>
            <a:r>
              <a:rPr lang="en-AU" sz="1200" b="1" dirty="0"/>
              <a:t> to </a:t>
            </a:r>
            <a:r>
              <a:rPr lang="en-AU" sz="1200" b="1" u="sng" dirty="0"/>
              <a:t>improve health </a:t>
            </a:r>
            <a:r>
              <a:rPr lang="en-AU" sz="1200" b="1" dirty="0"/>
              <a:t>is to </a:t>
            </a:r>
            <a:r>
              <a:rPr lang="en-AU" sz="1200" b="1" u="sng" dirty="0"/>
              <a:t>do regular exercise</a:t>
            </a:r>
            <a:r>
              <a:rPr lang="en-AU" sz="1200" b="1" dirty="0"/>
              <a:t>. </a:t>
            </a:r>
          </a:p>
          <a:p>
            <a:pPr marL="0" indent="0">
              <a:buNone/>
            </a:pPr>
            <a:r>
              <a:rPr lang="en-AU" sz="1200" dirty="0"/>
              <a:t>best                                          way                                     improve                                                                        health</a:t>
            </a:r>
          </a:p>
          <a:p>
            <a:pPr marL="0" indent="0">
              <a:buNone/>
            </a:pPr>
            <a:endParaRPr lang="en-AU" sz="1200" dirty="0"/>
          </a:p>
          <a:p>
            <a:pPr marL="0" indent="0">
              <a:buNone/>
            </a:pPr>
            <a:r>
              <a:rPr lang="en-AU" sz="1200" dirty="0"/>
              <a:t>do                                                    regular                                                  exercise </a:t>
            </a:r>
            <a:endParaRPr lang="ru-RU" sz="1200" dirty="0"/>
          </a:p>
        </p:txBody>
      </p:sp>
      <p:sp>
        <p:nvSpPr>
          <p:cNvPr id="2" name="TextBox 1"/>
          <p:cNvSpPr txBox="1"/>
          <p:nvPr/>
        </p:nvSpPr>
        <p:spPr>
          <a:xfrm>
            <a:off x="2680127" y="1648305"/>
            <a:ext cx="312906" cy="400110"/>
          </a:xfrm>
          <a:prstGeom prst="rect">
            <a:avLst/>
          </a:prstGeom>
          <a:noFill/>
        </p:spPr>
        <p:txBody>
          <a:bodyPr wrap="none" rtlCol="0">
            <a:spAutoFit/>
          </a:bodyPr>
          <a:lstStyle/>
          <a:p>
            <a:r>
              <a:rPr lang="en-AU" sz="2000" b="1" dirty="0">
                <a:solidFill>
                  <a:srgbClr val="00B050"/>
                </a:solidFill>
              </a:rPr>
              <a:t>+</a:t>
            </a:r>
            <a:endParaRPr lang="ru-RU" sz="2000" b="1" dirty="0">
              <a:solidFill>
                <a:srgbClr val="00B050"/>
              </a:solidFill>
            </a:endParaRPr>
          </a:p>
        </p:txBody>
      </p:sp>
      <p:sp>
        <p:nvSpPr>
          <p:cNvPr id="4" name="TextBox 3"/>
          <p:cNvSpPr txBox="1"/>
          <p:nvPr/>
        </p:nvSpPr>
        <p:spPr>
          <a:xfrm>
            <a:off x="2359393" y="1884669"/>
            <a:ext cx="312906" cy="400110"/>
          </a:xfrm>
          <a:prstGeom prst="rect">
            <a:avLst/>
          </a:prstGeom>
          <a:noFill/>
        </p:spPr>
        <p:txBody>
          <a:bodyPr wrap="none" rtlCol="0">
            <a:spAutoFit/>
          </a:bodyPr>
          <a:lstStyle/>
          <a:p>
            <a:r>
              <a:rPr lang="en-AU" sz="2000" b="1" dirty="0">
                <a:solidFill>
                  <a:srgbClr val="00B050"/>
                </a:solidFill>
              </a:rPr>
              <a:t>+</a:t>
            </a:r>
            <a:endParaRPr lang="ru-RU" sz="2000" b="1" dirty="0">
              <a:solidFill>
                <a:srgbClr val="00B050"/>
              </a:solidFill>
            </a:endParaRPr>
          </a:p>
        </p:txBody>
      </p:sp>
      <p:sp>
        <p:nvSpPr>
          <p:cNvPr id="5" name="TextBox 4"/>
          <p:cNvSpPr txBox="1"/>
          <p:nvPr/>
        </p:nvSpPr>
        <p:spPr>
          <a:xfrm>
            <a:off x="2667683" y="2284779"/>
            <a:ext cx="312906" cy="400110"/>
          </a:xfrm>
          <a:prstGeom prst="rect">
            <a:avLst/>
          </a:prstGeom>
          <a:noFill/>
        </p:spPr>
        <p:txBody>
          <a:bodyPr wrap="none" rtlCol="0">
            <a:spAutoFit/>
          </a:bodyPr>
          <a:lstStyle/>
          <a:p>
            <a:r>
              <a:rPr lang="en-AU" sz="2000" b="1" dirty="0">
                <a:solidFill>
                  <a:srgbClr val="00B050"/>
                </a:solidFill>
              </a:rPr>
              <a:t>+</a:t>
            </a:r>
            <a:endParaRPr lang="ru-RU" sz="2000" b="1" dirty="0">
              <a:solidFill>
                <a:srgbClr val="00B050"/>
              </a:solidFill>
            </a:endParaRPr>
          </a:p>
        </p:txBody>
      </p:sp>
      <p:sp>
        <p:nvSpPr>
          <p:cNvPr id="6" name="TextBox 5"/>
          <p:cNvSpPr txBox="1"/>
          <p:nvPr/>
        </p:nvSpPr>
        <p:spPr>
          <a:xfrm>
            <a:off x="2729819" y="2566527"/>
            <a:ext cx="263214" cy="400110"/>
          </a:xfrm>
          <a:prstGeom prst="rect">
            <a:avLst/>
          </a:prstGeom>
          <a:noFill/>
        </p:spPr>
        <p:txBody>
          <a:bodyPr wrap="none" rtlCol="0">
            <a:spAutoFit/>
          </a:bodyPr>
          <a:lstStyle/>
          <a:p>
            <a:r>
              <a:rPr lang="en-AU" sz="2000" b="1" dirty="0">
                <a:solidFill>
                  <a:srgbClr val="FF0000"/>
                </a:solidFill>
              </a:rPr>
              <a:t>-</a:t>
            </a:r>
            <a:endParaRPr lang="ru-RU" sz="2000" b="1" dirty="0">
              <a:solidFill>
                <a:srgbClr val="FF0000"/>
              </a:solidFill>
            </a:endParaRPr>
          </a:p>
        </p:txBody>
      </p:sp>
      <p:sp>
        <p:nvSpPr>
          <p:cNvPr id="7" name="TextBox 6"/>
          <p:cNvSpPr txBox="1"/>
          <p:nvPr/>
        </p:nvSpPr>
        <p:spPr>
          <a:xfrm>
            <a:off x="2136401" y="2610670"/>
            <a:ext cx="607218" cy="307777"/>
          </a:xfrm>
          <a:prstGeom prst="rect">
            <a:avLst/>
          </a:prstGeom>
          <a:noFill/>
        </p:spPr>
        <p:txBody>
          <a:bodyPr wrap="none" rtlCol="0">
            <a:spAutoFit/>
          </a:bodyPr>
          <a:lstStyle/>
          <a:p>
            <a:r>
              <a:rPr lang="en-AU" sz="1400" b="1" dirty="0">
                <a:solidFill>
                  <a:srgbClr val="00B050"/>
                </a:solidFill>
              </a:rPr>
              <a:t>eaten</a:t>
            </a:r>
            <a:endParaRPr lang="ru-RU" sz="1400" b="1" dirty="0">
              <a:solidFill>
                <a:srgbClr val="00B050"/>
              </a:solidFill>
            </a:endParaRPr>
          </a:p>
        </p:txBody>
      </p:sp>
      <p:sp>
        <p:nvSpPr>
          <p:cNvPr id="8" name="TextBox 7"/>
          <p:cNvSpPr txBox="1"/>
          <p:nvPr/>
        </p:nvSpPr>
        <p:spPr>
          <a:xfrm>
            <a:off x="7877458" y="2993350"/>
            <a:ext cx="312906" cy="400110"/>
          </a:xfrm>
          <a:prstGeom prst="rect">
            <a:avLst/>
          </a:prstGeom>
          <a:noFill/>
        </p:spPr>
        <p:txBody>
          <a:bodyPr wrap="none" rtlCol="0">
            <a:spAutoFit/>
          </a:bodyPr>
          <a:lstStyle/>
          <a:p>
            <a:r>
              <a:rPr lang="en-AU" sz="2000" b="1" dirty="0">
                <a:solidFill>
                  <a:srgbClr val="00B050"/>
                </a:solidFill>
              </a:rPr>
              <a:t>+</a:t>
            </a:r>
            <a:endParaRPr lang="ru-RU" sz="2000" b="1" dirty="0">
              <a:solidFill>
                <a:srgbClr val="00B050"/>
              </a:solidFill>
            </a:endParaRPr>
          </a:p>
        </p:txBody>
      </p:sp>
      <p:sp>
        <p:nvSpPr>
          <p:cNvPr id="9" name="TextBox 8"/>
          <p:cNvSpPr txBox="1"/>
          <p:nvPr/>
        </p:nvSpPr>
        <p:spPr>
          <a:xfrm>
            <a:off x="6660232" y="3393460"/>
            <a:ext cx="263214" cy="400110"/>
          </a:xfrm>
          <a:prstGeom prst="rect">
            <a:avLst/>
          </a:prstGeom>
          <a:noFill/>
        </p:spPr>
        <p:txBody>
          <a:bodyPr wrap="none" rtlCol="0">
            <a:spAutoFit/>
          </a:bodyPr>
          <a:lstStyle/>
          <a:p>
            <a:r>
              <a:rPr lang="en-AU" sz="2000" b="1" dirty="0">
                <a:solidFill>
                  <a:srgbClr val="FF0000"/>
                </a:solidFill>
              </a:rPr>
              <a:t>-</a:t>
            </a:r>
            <a:endParaRPr lang="ru-RU" sz="2000" b="1" dirty="0">
              <a:solidFill>
                <a:srgbClr val="FF0000"/>
              </a:solidFill>
            </a:endParaRPr>
          </a:p>
        </p:txBody>
      </p:sp>
      <p:sp>
        <p:nvSpPr>
          <p:cNvPr id="10" name="TextBox 9"/>
          <p:cNvSpPr txBox="1"/>
          <p:nvPr/>
        </p:nvSpPr>
        <p:spPr>
          <a:xfrm>
            <a:off x="2091196" y="3344495"/>
            <a:ext cx="697627" cy="307777"/>
          </a:xfrm>
          <a:prstGeom prst="rect">
            <a:avLst/>
          </a:prstGeom>
          <a:noFill/>
        </p:spPr>
        <p:txBody>
          <a:bodyPr wrap="none" rtlCol="0">
            <a:spAutoFit/>
          </a:bodyPr>
          <a:lstStyle/>
          <a:p>
            <a:r>
              <a:rPr lang="en-AU" sz="1400" b="1" dirty="0">
                <a:solidFill>
                  <a:srgbClr val="00B050"/>
                </a:solidFill>
              </a:rPr>
              <a:t>people</a:t>
            </a:r>
            <a:endParaRPr lang="ru-RU" sz="1400" b="1" dirty="0">
              <a:solidFill>
                <a:srgbClr val="00B050"/>
              </a:solidFill>
            </a:endParaRPr>
          </a:p>
        </p:txBody>
      </p:sp>
      <p:sp>
        <p:nvSpPr>
          <p:cNvPr id="11" name="TextBox 10"/>
          <p:cNvSpPr txBox="1"/>
          <p:nvPr/>
        </p:nvSpPr>
        <p:spPr>
          <a:xfrm>
            <a:off x="2548520" y="4508965"/>
            <a:ext cx="263214" cy="400110"/>
          </a:xfrm>
          <a:prstGeom prst="rect">
            <a:avLst/>
          </a:prstGeom>
          <a:noFill/>
        </p:spPr>
        <p:txBody>
          <a:bodyPr wrap="none" rtlCol="0">
            <a:spAutoFit/>
          </a:bodyPr>
          <a:lstStyle/>
          <a:p>
            <a:r>
              <a:rPr lang="en-AU" sz="2000" b="1" dirty="0">
                <a:solidFill>
                  <a:srgbClr val="FF0000"/>
                </a:solidFill>
              </a:rPr>
              <a:t>-</a:t>
            </a:r>
            <a:endParaRPr lang="ru-RU" sz="2000" b="1" dirty="0">
              <a:solidFill>
                <a:srgbClr val="FF0000"/>
              </a:solidFill>
            </a:endParaRPr>
          </a:p>
        </p:txBody>
      </p:sp>
      <p:sp>
        <p:nvSpPr>
          <p:cNvPr id="12" name="TextBox 11"/>
          <p:cNvSpPr txBox="1"/>
          <p:nvPr/>
        </p:nvSpPr>
        <p:spPr>
          <a:xfrm>
            <a:off x="2523674" y="4295347"/>
            <a:ext cx="312906" cy="400110"/>
          </a:xfrm>
          <a:prstGeom prst="rect">
            <a:avLst/>
          </a:prstGeom>
          <a:noFill/>
        </p:spPr>
        <p:txBody>
          <a:bodyPr wrap="none" rtlCol="0">
            <a:spAutoFit/>
          </a:bodyPr>
          <a:lstStyle/>
          <a:p>
            <a:r>
              <a:rPr lang="en-AU" sz="2000" b="1" dirty="0">
                <a:solidFill>
                  <a:srgbClr val="00B050"/>
                </a:solidFill>
              </a:rPr>
              <a:t>+</a:t>
            </a:r>
            <a:endParaRPr lang="ru-RU" sz="2000" b="1" dirty="0">
              <a:solidFill>
                <a:srgbClr val="00B050"/>
              </a:solidFill>
            </a:endParaRPr>
          </a:p>
        </p:txBody>
      </p:sp>
      <p:sp>
        <p:nvSpPr>
          <p:cNvPr id="13" name="TextBox 12"/>
          <p:cNvSpPr txBox="1"/>
          <p:nvPr/>
        </p:nvSpPr>
        <p:spPr>
          <a:xfrm>
            <a:off x="2587166" y="4738305"/>
            <a:ext cx="312906" cy="400110"/>
          </a:xfrm>
          <a:prstGeom prst="rect">
            <a:avLst/>
          </a:prstGeom>
          <a:noFill/>
        </p:spPr>
        <p:txBody>
          <a:bodyPr wrap="none" rtlCol="0">
            <a:spAutoFit/>
          </a:bodyPr>
          <a:lstStyle/>
          <a:p>
            <a:r>
              <a:rPr lang="en-AU" sz="2000" b="1" dirty="0">
                <a:solidFill>
                  <a:srgbClr val="00B050"/>
                </a:solidFill>
              </a:rPr>
              <a:t>+</a:t>
            </a:r>
            <a:endParaRPr lang="ru-RU" sz="2000" b="1" dirty="0">
              <a:solidFill>
                <a:srgbClr val="00B050"/>
              </a:solidFill>
            </a:endParaRPr>
          </a:p>
        </p:txBody>
      </p:sp>
      <p:sp>
        <p:nvSpPr>
          <p:cNvPr id="14" name="TextBox 13"/>
          <p:cNvSpPr txBox="1"/>
          <p:nvPr/>
        </p:nvSpPr>
        <p:spPr>
          <a:xfrm>
            <a:off x="3275856" y="4584416"/>
            <a:ext cx="3607078" cy="461665"/>
          </a:xfrm>
          <a:prstGeom prst="rect">
            <a:avLst/>
          </a:prstGeom>
          <a:noFill/>
        </p:spPr>
        <p:txBody>
          <a:bodyPr wrap="none" rtlCol="0">
            <a:spAutoFit/>
          </a:bodyPr>
          <a:lstStyle/>
          <a:p>
            <a:r>
              <a:rPr lang="en-AU" sz="1200" dirty="0"/>
              <a:t>We need to change the structure here.</a:t>
            </a:r>
          </a:p>
          <a:p>
            <a:r>
              <a:rPr lang="en-AU" sz="1200" b="1" dirty="0">
                <a:solidFill>
                  <a:srgbClr val="00B050"/>
                </a:solidFill>
              </a:rPr>
              <a:t>The number of youths committing crime has grown …</a:t>
            </a:r>
            <a:endParaRPr lang="ru-RU" sz="1200" b="1" dirty="0">
              <a:solidFill>
                <a:srgbClr val="00B050"/>
              </a:solidFill>
            </a:endParaRPr>
          </a:p>
        </p:txBody>
      </p:sp>
      <p:sp>
        <p:nvSpPr>
          <p:cNvPr id="15" name="TextBox 14"/>
          <p:cNvSpPr txBox="1"/>
          <p:nvPr/>
        </p:nvSpPr>
        <p:spPr>
          <a:xfrm>
            <a:off x="848676" y="5206672"/>
            <a:ext cx="1089786" cy="276999"/>
          </a:xfrm>
          <a:prstGeom prst="rect">
            <a:avLst/>
          </a:prstGeom>
          <a:noFill/>
        </p:spPr>
        <p:txBody>
          <a:bodyPr wrap="none" rtlCol="0">
            <a:spAutoFit/>
          </a:bodyPr>
          <a:lstStyle/>
          <a:p>
            <a:r>
              <a:rPr lang="en-AU" sz="1200" b="1" dirty="0">
                <a:solidFill>
                  <a:srgbClr val="00B050"/>
                </a:solidFill>
              </a:rPr>
              <a:t>most effective</a:t>
            </a:r>
            <a:endParaRPr lang="ru-RU" sz="1200" b="1" dirty="0">
              <a:solidFill>
                <a:srgbClr val="00B050"/>
              </a:solidFill>
            </a:endParaRPr>
          </a:p>
        </p:txBody>
      </p:sp>
      <p:sp>
        <p:nvSpPr>
          <p:cNvPr id="16" name="TextBox 15"/>
          <p:cNvSpPr txBox="1"/>
          <p:nvPr/>
        </p:nvSpPr>
        <p:spPr>
          <a:xfrm>
            <a:off x="2680127" y="5209841"/>
            <a:ext cx="688586" cy="276999"/>
          </a:xfrm>
          <a:prstGeom prst="rect">
            <a:avLst/>
          </a:prstGeom>
          <a:noFill/>
        </p:spPr>
        <p:txBody>
          <a:bodyPr wrap="none" rtlCol="0">
            <a:spAutoFit/>
          </a:bodyPr>
          <a:lstStyle/>
          <a:p>
            <a:r>
              <a:rPr lang="en-AU" sz="1200" b="1" dirty="0">
                <a:solidFill>
                  <a:srgbClr val="00B050"/>
                </a:solidFill>
              </a:rPr>
              <a:t>method</a:t>
            </a:r>
            <a:endParaRPr lang="ru-RU" sz="1200" b="1" dirty="0">
              <a:solidFill>
                <a:srgbClr val="00B050"/>
              </a:solidFill>
            </a:endParaRPr>
          </a:p>
        </p:txBody>
      </p:sp>
      <p:sp>
        <p:nvSpPr>
          <p:cNvPr id="17" name="TextBox 16"/>
          <p:cNvSpPr txBox="1"/>
          <p:nvPr/>
        </p:nvSpPr>
        <p:spPr>
          <a:xfrm>
            <a:off x="4427984" y="5206672"/>
            <a:ext cx="2012410" cy="276999"/>
          </a:xfrm>
          <a:prstGeom prst="rect">
            <a:avLst/>
          </a:prstGeom>
          <a:noFill/>
        </p:spPr>
        <p:txBody>
          <a:bodyPr wrap="none" rtlCol="0">
            <a:spAutoFit/>
          </a:bodyPr>
          <a:lstStyle/>
          <a:p>
            <a:r>
              <a:rPr lang="en-AU" sz="1200" b="1" dirty="0">
                <a:solidFill>
                  <a:srgbClr val="00B050"/>
                </a:solidFill>
              </a:rPr>
              <a:t>in developing and improving</a:t>
            </a:r>
            <a:endParaRPr lang="ru-RU" sz="1200" b="1" dirty="0">
              <a:solidFill>
                <a:srgbClr val="00B050"/>
              </a:solidFill>
            </a:endParaRPr>
          </a:p>
        </p:txBody>
      </p:sp>
      <p:sp>
        <p:nvSpPr>
          <p:cNvPr id="18" name="TextBox 17"/>
          <p:cNvSpPr txBox="1"/>
          <p:nvPr/>
        </p:nvSpPr>
        <p:spPr>
          <a:xfrm>
            <a:off x="7307620" y="5206672"/>
            <a:ext cx="595035" cy="276999"/>
          </a:xfrm>
          <a:prstGeom prst="rect">
            <a:avLst/>
          </a:prstGeom>
          <a:noFill/>
        </p:spPr>
        <p:txBody>
          <a:bodyPr wrap="none" rtlCol="0">
            <a:spAutoFit/>
          </a:bodyPr>
          <a:lstStyle/>
          <a:p>
            <a:r>
              <a:rPr lang="en-AU" sz="1200" b="1" dirty="0">
                <a:solidFill>
                  <a:srgbClr val="00B050"/>
                </a:solidFill>
              </a:rPr>
              <a:t>health</a:t>
            </a:r>
            <a:endParaRPr lang="ru-RU" sz="1200" b="1" dirty="0">
              <a:solidFill>
                <a:srgbClr val="00B050"/>
              </a:solidFill>
            </a:endParaRPr>
          </a:p>
        </p:txBody>
      </p:sp>
      <p:sp>
        <p:nvSpPr>
          <p:cNvPr id="19" name="TextBox 18"/>
          <p:cNvSpPr txBox="1"/>
          <p:nvPr/>
        </p:nvSpPr>
        <p:spPr>
          <a:xfrm>
            <a:off x="971600" y="5666417"/>
            <a:ext cx="1390958" cy="276999"/>
          </a:xfrm>
          <a:prstGeom prst="rect">
            <a:avLst/>
          </a:prstGeom>
          <a:noFill/>
        </p:spPr>
        <p:txBody>
          <a:bodyPr wrap="none" rtlCol="0">
            <a:spAutoFit/>
          </a:bodyPr>
          <a:lstStyle/>
          <a:p>
            <a:r>
              <a:rPr lang="en-AU" sz="1200" b="1" dirty="0">
                <a:solidFill>
                  <a:srgbClr val="00B050"/>
                </a:solidFill>
              </a:rPr>
              <a:t>is considered to be</a:t>
            </a:r>
            <a:endParaRPr lang="ru-RU" sz="1200" b="1" dirty="0">
              <a:solidFill>
                <a:srgbClr val="00B050"/>
              </a:solidFill>
            </a:endParaRPr>
          </a:p>
        </p:txBody>
      </p:sp>
      <p:sp>
        <p:nvSpPr>
          <p:cNvPr id="20" name="TextBox 19"/>
          <p:cNvSpPr txBox="1"/>
          <p:nvPr/>
        </p:nvSpPr>
        <p:spPr>
          <a:xfrm>
            <a:off x="3131840" y="5666417"/>
            <a:ext cx="1013291" cy="276999"/>
          </a:xfrm>
          <a:prstGeom prst="rect">
            <a:avLst/>
          </a:prstGeom>
          <a:noFill/>
        </p:spPr>
        <p:txBody>
          <a:bodyPr wrap="none" rtlCol="0">
            <a:spAutoFit/>
          </a:bodyPr>
          <a:lstStyle/>
          <a:p>
            <a:r>
              <a:rPr lang="en-AU" sz="1200" b="1" dirty="0">
                <a:solidFill>
                  <a:srgbClr val="00B050"/>
                </a:solidFill>
              </a:rPr>
              <a:t>daily/regular</a:t>
            </a:r>
            <a:endParaRPr lang="ru-RU" sz="1200" b="1" dirty="0">
              <a:solidFill>
                <a:srgbClr val="00B050"/>
              </a:solidFill>
            </a:endParaRPr>
          </a:p>
        </p:txBody>
      </p:sp>
      <p:sp>
        <p:nvSpPr>
          <p:cNvPr id="21" name="TextBox 20"/>
          <p:cNvSpPr txBox="1"/>
          <p:nvPr/>
        </p:nvSpPr>
        <p:spPr>
          <a:xfrm>
            <a:off x="5292080" y="5666417"/>
            <a:ext cx="1774781" cy="276999"/>
          </a:xfrm>
          <a:prstGeom prst="rect">
            <a:avLst/>
          </a:prstGeom>
          <a:noFill/>
        </p:spPr>
        <p:txBody>
          <a:bodyPr wrap="none" rtlCol="0">
            <a:spAutoFit/>
          </a:bodyPr>
          <a:lstStyle/>
          <a:p>
            <a:r>
              <a:rPr lang="en-AU" sz="1200" b="1" dirty="0">
                <a:solidFill>
                  <a:srgbClr val="00B050"/>
                </a:solidFill>
              </a:rPr>
              <a:t>exercise/physical activity</a:t>
            </a:r>
            <a:endParaRPr lang="ru-RU" sz="1200" b="1" dirty="0">
              <a:solidFill>
                <a:srgbClr val="00B050"/>
              </a:solidFill>
            </a:endParaRPr>
          </a:p>
        </p:txBody>
      </p:sp>
    </p:spTree>
    <p:extLst>
      <p:ext uri="{BB962C8B-B14F-4D97-AF65-F5344CB8AC3E}">
        <p14:creationId xmlns:p14="http://schemas.microsoft.com/office/powerpoint/2010/main" val="4009549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250" fill="hold"/>
                                        <p:tgtEl>
                                          <p:spTgt spid="2"/>
                                        </p:tgtEl>
                                        <p:attrNameLst>
                                          <p:attrName>ppt_x</p:attrName>
                                        </p:attrNameLst>
                                      </p:cBhvr>
                                      <p:tavLst>
                                        <p:tav tm="0">
                                          <p:val>
                                            <p:strVal val="#ppt_x"/>
                                          </p:val>
                                        </p:tav>
                                        <p:tav tm="100000">
                                          <p:val>
                                            <p:strVal val="#ppt_x"/>
                                          </p:val>
                                        </p:tav>
                                      </p:tavLst>
                                    </p:anim>
                                    <p:anim calcmode="lin" valueType="num">
                                      <p:cBhvr additive="base">
                                        <p:cTn id="8" dur="125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1250" fill="hold"/>
                                        <p:tgtEl>
                                          <p:spTgt spid="4"/>
                                        </p:tgtEl>
                                        <p:attrNameLst>
                                          <p:attrName>ppt_x</p:attrName>
                                        </p:attrNameLst>
                                      </p:cBhvr>
                                      <p:tavLst>
                                        <p:tav tm="0">
                                          <p:val>
                                            <p:strVal val="#ppt_x"/>
                                          </p:val>
                                        </p:tav>
                                        <p:tav tm="100000">
                                          <p:val>
                                            <p:strVal val="#ppt_x"/>
                                          </p:val>
                                        </p:tav>
                                      </p:tavLst>
                                    </p:anim>
                                    <p:anim calcmode="lin" valueType="num">
                                      <p:cBhvr additive="base">
                                        <p:cTn id="14" dur="125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250" fill="hold"/>
                                        <p:tgtEl>
                                          <p:spTgt spid="5"/>
                                        </p:tgtEl>
                                        <p:attrNameLst>
                                          <p:attrName>ppt_x</p:attrName>
                                        </p:attrNameLst>
                                      </p:cBhvr>
                                      <p:tavLst>
                                        <p:tav tm="0">
                                          <p:val>
                                            <p:strVal val="#ppt_x"/>
                                          </p:val>
                                        </p:tav>
                                        <p:tav tm="100000">
                                          <p:val>
                                            <p:strVal val="#ppt_x"/>
                                          </p:val>
                                        </p:tav>
                                      </p:tavLst>
                                    </p:anim>
                                    <p:anim calcmode="lin" valueType="num">
                                      <p:cBhvr additive="base">
                                        <p:cTn id="20" dur="125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1250" fill="hold"/>
                                        <p:tgtEl>
                                          <p:spTgt spid="6"/>
                                        </p:tgtEl>
                                        <p:attrNameLst>
                                          <p:attrName>ppt_x</p:attrName>
                                        </p:attrNameLst>
                                      </p:cBhvr>
                                      <p:tavLst>
                                        <p:tav tm="0">
                                          <p:val>
                                            <p:strVal val="#ppt_x"/>
                                          </p:val>
                                        </p:tav>
                                        <p:tav tm="100000">
                                          <p:val>
                                            <p:strVal val="#ppt_x"/>
                                          </p:val>
                                        </p:tav>
                                      </p:tavLst>
                                    </p:anim>
                                    <p:anim calcmode="lin" valueType="num">
                                      <p:cBhvr additive="base">
                                        <p:cTn id="26" dur="125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heel(1)">
                                      <p:cBhvr>
                                        <p:cTn id="31" dur="20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1250" fill="hold"/>
                                        <p:tgtEl>
                                          <p:spTgt spid="8"/>
                                        </p:tgtEl>
                                        <p:attrNameLst>
                                          <p:attrName>ppt_x</p:attrName>
                                        </p:attrNameLst>
                                      </p:cBhvr>
                                      <p:tavLst>
                                        <p:tav tm="0">
                                          <p:val>
                                            <p:strVal val="#ppt_x"/>
                                          </p:val>
                                        </p:tav>
                                        <p:tav tm="100000">
                                          <p:val>
                                            <p:strVal val="#ppt_x"/>
                                          </p:val>
                                        </p:tav>
                                      </p:tavLst>
                                    </p:anim>
                                    <p:anim calcmode="lin" valueType="num">
                                      <p:cBhvr additive="base">
                                        <p:cTn id="37" dur="125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additive="base">
                                        <p:cTn id="42" dur="1250" fill="hold"/>
                                        <p:tgtEl>
                                          <p:spTgt spid="9"/>
                                        </p:tgtEl>
                                        <p:attrNameLst>
                                          <p:attrName>ppt_x</p:attrName>
                                        </p:attrNameLst>
                                      </p:cBhvr>
                                      <p:tavLst>
                                        <p:tav tm="0">
                                          <p:val>
                                            <p:strVal val="#ppt_x"/>
                                          </p:val>
                                        </p:tav>
                                        <p:tav tm="100000">
                                          <p:val>
                                            <p:strVal val="#ppt_x"/>
                                          </p:val>
                                        </p:tav>
                                      </p:tavLst>
                                    </p:anim>
                                    <p:anim calcmode="lin" valueType="num">
                                      <p:cBhvr additive="base">
                                        <p:cTn id="43" dur="125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wheel(1)">
                                      <p:cBhvr>
                                        <p:cTn id="48" dur="20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wipe(down)">
                                      <p:cBhvr>
                                        <p:cTn id="53" dur="1250"/>
                                        <p:tgtEl>
                                          <p:spTgt spid="12"/>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wipe(down)">
                                      <p:cBhvr>
                                        <p:cTn id="58" dur="125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wipe(down)">
                                      <p:cBhvr>
                                        <p:cTn id="63" dur="1250"/>
                                        <p:tgtEl>
                                          <p:spTgt spid="13"/>
                                        </p:tgtEl>
                                      </p:cBhvr>
                                    </p:animEffect>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fade">
                                      <p:cBhvr>
                                        <p:cTn id="68" dur="1000"/>
                                        <p:tgtEl>
                                          <p:spTgt spid="14"/>
                                        </p:tgtEl>
                                      </p:cBhvr>
                                    </p:animEffect>
                                    <p:anim calcmode="lin" valueType="num">
                                      <p:cBhvr>
                                        <p:cTn id="69" dur="1000" fill="hold"/>
                                        <p:tgtEl>
                                          <p:spTgt spid="14"/>
                                        </p:tgtEl>
                                        <p:attrNameLst>
                                          <p:attrName>ppt_x</p:attrName>
                                        </p:attrNameLst>
                                      </p:cBhvr>
                                      <p:tavLst>
                                        <p:tav tm="0">
                                          <p:val>
                                            <p:strVal val="#ppt_x"/>
                                          </p:val>
                                        </p:tav>
                                        <p:tav tm="100000">
                                          <p:val>
                                            <p:strVal val="#ppt_x"/>
                                          </p:val>
                                        </p:tav>
                                      </p:tavLst>
                                    </p:anim>
                                    <p:anim calcmode="lin" valueType="num">
                                      <p:cBhvr>
                                        <p:cTn id="7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5" presetClass="entr" presetSubtype="0" fill="hold" grpId="0" nodeType="click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fade">
                                      <p:cBhvr>
                                        <p:cTn id="75" dur="2000"/>
                                        <p:tgtEl>
                                          <p:spTgt spid="15"/>
                                        </p:tgtEl>
                                      </p:cBhvr>
                                    </p:animEffect>
                                    <p:anim calcmode="lin" valueType="num">
                                      <p:cBhvr>
                                        <p:cTn id="76" dur="2000" fill="hold"/>
                                        <p:tgtEl>
                                          <p:spTgt spid="15"/>
                                        </p:tgtEl>
                                        <p:attrNameLst>
                                          <p:attrName>ppt_w</p:attrName>
                                        </p:attrNameLst>
                                      </p:cBhvr>
                                      <p:tavLst>
                                        <p:tav tm="0" fmla="#ppt_w*sin(2.5*pi*$)">
                                          <p:val>
                                            <p:fltVal val="0"/>
                                          </p:val>
                                        </p:tav>
                                        <p:tav tm="100000">
                                          <p:val>
                                            <p:fltVal val="1"/>
                                          </p:val>
                                        </p:tav>
                                      </p:tavLst>
                                    </p:anim>
                                    <p:anim calcmode="lin" valueType="num">
                                      <p:cBhvr>
                                        <p:cTn id="77" dur="20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78" fill="hold">
                      <p:stCondLst>
                        <p:cond delay="indefinite"/>
                      </p:stCondLst>
                      <p:childTnLst>
                        <p:par>
                          <p:cTn id="79" fill="hold">
                            <p:stCondLst>
                              <p:cond delay="0"/>
                            </p:stCondLst>
                            <p:childTnLst>
                              <p:par>
                                <p:cTn id="80" presetID="45" presetClass="entr" presetSubtype="0" fill="hold" grpId="0" nodeType="click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2000"/>
                                        <p:tgtEl>
                                          <p:spTgt spid="16"/>
                                        </p:tgtEl>
                                      </p:cBhvr>
                                    </p:animEffect>
                                    <p:anim calcmode="lin" valueType="num">
                                      <p:cBhvr>
                                        <p:cTn id="83" dur="2000" fill="hold"/>
                                        <p:tgtEl>
                                          <p:spTgt spid="16"/>
                                        </p:tgtEl>
                                        <p:attrNameLst>
                                          <p:attrName>ppt_w</p:attrName>
                                        </p:attrNameLst>
                                      </p:cBhvr>
                                      <p:tavLst>
                                        <p:tav tm="0" fmla="#ppt_w*sin(2.5*pi*$)">
                                          <p:val>
                                            <p:fltVal val="0"/>
                                          </p:val>
                                        </p:tav>
                                        <p:tav tm="100000">
                                          <p:val>
                                            <p:fltVal val="1"/>
                                          </p:val>
                                        </p:tav>
                                      </p:tavLst>
                                    </p:anim>
                                    <p:anim calcmode="lin" valueType="num">
                                      <p:cBhvr>
                                        <p:cTn id="84" dur="20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45" presetClass="entr" presetSubtype="0" fill="hold" grpId="0" nodeType="clickEffect">
                                  <p:stCondLst>
                                    <p:cond delay="0"/>
                                  </p:stCondLst>
                                  <p:childTnLst>
                                    <p:set>
                                      <p:cBhvr>
                                        <p:cTn id="88" dur="1" fill="hold">
                                          <p:stCondLst>
                                            <p:cond delay="0"/>
                                          </p:stCondLst>
                                        </p:cTn>
                                        <p:tgtEl>
                                          <p:spTgt spid="17"/>
                                        </p:tgtEl>
                                        <p:attrNameLst>
                                          <p:attrName>style.visibility</p:attrName>
                                        </p:attrNameLst>
                                      </p:cBhvr>
                                      <p:to>
                                        <p:strVal val="visible"/>
                                      </p:to>
                                    </p:set>
                                    <p:animEffect transition="in" filter="fade">
                                      <p:cBhvr>
                                        <p:cTn id="89" dur="2000"/>
                                        <p:tgtEl>
                                          <p:spTgt spid="17"/>
                                        </p:tgtEl>
                                      </p:cBhvr>
                                    </p:animEffect>
                                    <p:anim calcmode="lin" valueType="num">
                                      <p:cBhvr>
                                        <p:cTn id="90" dur="2000" fill="hold"/>
                                        <p:tgtEl>
                                          <p:spTgt spid="17"/>
                                        </p:tgtEl>
                                        <p:attrNameLst>
                                          <p:attrName>ppt_w</p:attrName>
                                        </p:attrNameLst>
                                      </p:cBhvr>
                                      <p:tavLst>
                                        <p:tav tm="0" fmla="#ppt_w*sin(2.5*pi*$)">
                                          <p:val>
                                            <p:fltVal val="0"/>
                                          </p:val>
                                        </p:tav>
                                        <p:tav tm="100000">
                                          <p:val>
                                            <p:fltVal val="1"/>
                                          </p:val>
                                        </p:tav>
                                      </p:tavLst>
                                    </p:anim>
                                    <p:anim calcmode="lin" valueType="num">
                                      <p:cBhvr>
                                        <p:cTn id="91" dur="20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92" fill="hold">
                      <p:stCondLst>
                        <p:cond delay="indefinite"/>
                      </p:stCondLst>
                      <p:childTnLst>
                        <p:par>
                          <p:cTn id="93" fill="hold">
                            <p:stCondLst>
                              <p:cond delay="0"/>
                            </p:stCondLst>
                            <p:childTnLst>
                              <p:par>
                                <p:cTn id="94" presetID="45" presetClass="entr" presetSubtype="0" fill="hold" grpId="0" nodeType="clickEffect">
                                  <p:stCondLst>
                                    <p:cond delay="0"/>
                                  </p:stCondLst>
                                  <p:childTnLst>
                                    <p:set>
                                      <p:cBhvr>
                                        <p:cTn id="95" dur="1" fill="hold">
                                          <p:stCondLst>
                                            <p:cond delay="0"/>
                                          </p:stCondLst>
                                        </p:cTn>
                                        <p:tgtEl>
                                          <p:spTgt spid="18"/>
                                        </p:tgtEl>
                                        <p:attrNameLst>
                                          <p:attrName>style.visibility</p:attrName>
                                        </p:attrNameLst>
                                      </p:cBhvr>
                                      <p:to>
                                        <p:strVal val="visible"/>
                                      </p:to>
                                    </p:set>
                                    <p:animEffect transition="in" filter="fade">
                                      <p:cBhvr>
                                        <p:cTn id="96" dur="2000"/>
                                        <p:tgtEl>
                                          <p:spTgt spid="18"/>
                                        </p:tgtEl>
                                      </p:cBhvr>
                                    </p:animEffect>
                                    <p:anim calcmode="lin" valueType="num">
                                      <p:cBhvr>
                                        <p:cTn id="97" dur="2000" fill="hold"/>
                                        <p:tgtEl>
                                          <p:spTgt spid="18"/>
                                        </p:tgtEl>
                                        <p:attrNameLst>
                                          <p:attrName>ppt_w</p:attrName>
                                        </p:attrNameLst>
                                      </p:cBhvr>
                                      <p:tavLst>
                                        <p:tav tm="0" fmla="#ppt_w*sin(2.5*pi*$)">
                                          <p:val>
                                            <p:fltVal val="0"/>
                                          </p:val>
                                        </p:tav>
                                        <p:tav tm="100000">
                                          <p:val>
                                            <p:fltVal val="1"/>
                                          </p:val>
                                        </p:tav>
                                      </p:tavLst>
                                    </p:anim>
                                    <p:anim calcmode="lin" valueType="num">
                                      <p:cBhvr>
                                        <p:cTn id="98" dur="20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45" presetClass="entr" presetSubtype="0" fill="hold" grpId="0" nodeType="clickEffect">
                                  <p:stCondLst>
                                    <p:cond delay="0"/>
                                  </p:stCondLst>
                                  <p:childTnLst>
                                    <p:set>
                                      <p:cBhvr>
                                        <p:cTn id="102" dur="1" fill="hold">
                                          <p:stCondLst>
                                            <p:cond delay="0"/>
                                          </p:stCondLst>
                                        </p:cTn>
                                        <p:tgtEl>
                                          <p:spTgt spid="19"/>
                                        </p:tgtEl>
                                        <p:attrNameLst>
                                          <p:attrName>style.visibility</p:attrName>
                                        </p:attrNameLst>
                                      </p:cBhvr>
                                      <p:to>
                                        <p:strVal val="visible"/>
                                      </p:to>
                                    </p:set>
                                    <p:animEffect transition="in" filter="fade">
                                      <p:cBhvr>
                                        <p:cTn id="103" dur="2000"/>
                                        <p:tgtEl>
                                          <p:spTgt spid="19"/>
                                        </p:tgtEl>
                                      </p:cBhvr>
                                    </p:animEffect>
                                    <p:anim calcmode="lin" valueType="num">
                                      <p:cBhvr>
                                        <p:cTn id="104" dur="2000" fill="hold"/>
                                        <p:tgtEl>
                                          <p:spTgt spid="19"/>
                                        </p:tgtEl>
                                        <p:attrNameLst>
                                          <p:attrName>ppt_w</p:attrName>
                                        </p:attrNameLst>
                                      </p:cBhvr>
                                      <p:tavLst>
                                        <p:tav tm="0" fmla="#ppt_w*sin(2.5*pi*$)">
                                          <p:val>
                                            <p:fltVal val="0"/>
                                          </p:val>
                                        </p:tav>
                                        <p:tav tm="100000">
                                          <p:val>
                                            <p:fltVal val="1"/>
                                          </p:val>
                                        </p:tav>
                                      </p:tavLst>
                                    </p:anim>
                                    <p:anim calcmode="lin" valueType="num">
                                      <p:cBhvr>
                                        <p:cTn id="105" dur="20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106" fill="hold">
                      <p:stCondLst>
                        <p:cond delay="indefinite"/>
                      </p:stCondLst>
                      <p:childTnLst>
                        <p:par>
                          <p:cTn id="107" fill="hold">
                            <p:stCondLst>
                              <p:cond delay="0"/>
                            </p:stCondLst>
                            <p:childTnLst>
                              <p:par>
                                <p:cTn id="108" presetID="45" presetClass="entr" presetSubtype="0" fill="hold" grpId="0" nodeType="clickEffect">
                                  <p:stCondLst>
                                    <p:cond delay="0"/>
                                  </p:stCondLst>
                                  <p:childTnLst>
                                    <p:set>
                                      <p:cBhvr>
                                        <p:cTn id="109" dur="1" fill="hold">
                                          <p:stCondLst>
                                            <p:cond delay="0"/>
                                          </p:stCondLst>
                                        </p:cTn>
                                        <p:tgtEl>
                                          <p:spTgt spid="20"/>
                                        </p:tgtEl>
                                        <p:attrNameLst>
                                          <p:attrName>style.visibility</p:attrName>
                                        </p:attrNameLst>
                                      </p:cBhvr>
                                      <p:to>
                                        <p:strVal val="visible"/>
                                      </p:to>
                                    </p:set>
                                    <p:animEffect transition="in" filter="fade">
                                      <p:cBhvr>
                                        <p:cTn id="110" dur="2000"/>
                                        <p:tgtEl>
                                          <p:spTgt spid="20"/>
                                        </p:tgtEl>
                                      </p:cBhvr>
                                    </p:animEffect>
                                    <p:anim calcmode="lin" valueType="num">
                                      <p:cBhvr>
                                        <p:cTn id="111" dur="2000" fill="hold"/>
                                        <p:tgtEl>
                                          <p:spTgt spid="20"/>
                                        </p:tgtEl>
                                        <p:attrNameLst>
                                          <p:attrName>ppt_w</p:attrName>
                                        </p:attrNameLst>
                                      </p:cBhvr>
                                      <p:tavLst>
                                        <p:tav tm="0" fmla="#ppt_w*sin(2.5*pi*$)">
                                          <p:val>
                                            <p:fltVal val="0"/>
                                          </p:val>
                                        </p:tav>
                                        <p:tav tm="100000">
                                          <p:val>
                                            <p:fltVal val="1"/>
                                          </p:val>
                                        </p:tav>
                                      </p:tavLst>
                                    </p:anim>
                                    <p:anim calcmode="lin" valueType="num">
                                      <p:cBhvr>
                                        <p:cTn id="112" dur="20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113" fill="hold">
                      <p:stCondLst>
                        <p:cond delay="indefinite"/>
                      </p:stCondLst>
                      <p:childTnLst>
                        <p:par>
                          <p:cTn id="114" fill="hold">
                            <p:stCondLst>
                              <p:cond delay="0"/>
                            </p:stCondLst>
                            <p:childTnLst>
                              <p:par>
                                <p:cTn id="115" presetID="45" presetClass="entr" presetSubtype="0" fill="hold" grpId="0" nodeType="clickEffect">
                                  <p:stCondLst>
                                    <p:cond delay="0"/>
                                  </p:stCondLst>
                                  <p:childTnLst>
                                    <p:set>
                                      <p:cBhvr>
                                        <p:cTn id="116" dur="1" fill="hold">
                                          <p:stCondLst>
                                            <p:cond delay="0"/>
                                          </p:stCondLst>
                                        </p:cTn>
                                        <p:tgtEl>
                                          <p:spTgt spid="21"/>
                                        </p:tgtEl>
                                        <p:attrNameLst>
                                          <p:attrName>style.visibility</p:attrName>
                                        </p:attrNameLst>
                                      </p:cBhvr>
                                      <p:to>
                                        <p:strVal val="visible"/>
                                      </p:to>
                                    </p:set>
                                    <p:animEffect transition="in" filter="fade">
                                      <p:cBhvr>
                                        <p:cTn id="117" dur="2000"/>
                                        <p:tgtEl>
                                          <p:spTgt spid="21"/>
                                        </p:tgtEl>
                                      </p:cBhvr>
                                    </p:animEffect>
                                    <p:anim calcmode="lin" valueType="num">
                                      <p:cBhvr>
                                        <p:cTn id="118" dur="2000" fill="hold"/>
                                        <p:tgtEl>
                                          <p:spTgt spid="21"/>
                                        </p:tgtEl>
                                        <p:attrNameLst>
                                          <p:attrName>ppt_w</p:attrName>
                                        </p:attrNameLst>
                                      </p:cBhvr>
                                      <p:tavLst>
                                        <p:tav tm="0" fmla="#ppt_w*sin(2.5*pi*$)">
                                          <p:val>
                                            <p:fltVal val="0"/>
                                          </p:val>
                                        </p:tav>
                                        <p:tav tm="100000">
                                          <p:val>
                                            <p:fltVal val="1"/>
                                          </p:val>
                                        </p:tav>
                                      </p:tavLst>
                                    </p:anim>
                                    <p:anim calcmode="lin" valueType="num">
                                      <p:cBhvr>
                                        <p:cTn id="119" dur="2000" fill="hold"/>
                                        <p:tgtEl>
                                          <p:spTgt spid="2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229600" cy="1728192"/>
          </a:xfrm>
        </p:spPr>
        <p:txBody>
          <a:bodyPr>
            <a:normAutofit/>
          </a:bodyPr>
          <a:lstStyle/>
          <a:p>
            <a:pPr algn="l"/>
            <a:r>
              <a:rPr lang="en-US" sz="2000" dirty="0"/>
              <a:t>Now we are going to discuss the topic of homes. </a:t>
            </a:r>
            <a:r>
              <a:rPr lang="en-US" sz="2000" i="1" dirty="0">
                <a:solidFill>
                  <a:srgbClr val="0070C0"/>
                </a:solidFill>
              </a:rPr>
              <a:t>Do you think it is better to live in the countryside or in a  city? </a:t>
            </a:r>
            <a:br>
              <a:rPr lang="en-US" sz="2000" i="1" dirty="0">
                <a:solidFill>
                  <a:srgbClr val="0070C0"/>
                </a:solidFill>
              </a:rPr>
            </a:br>
            <a:r>
              <a:rPr lang="en-US" sz="2000" dirty="0"/>
              <a:t>Before writing your essay, you need to think about advantages to living in one of those places. </a:t>
            </a:r>
            <a:br>
              <a:rPr lang="en-US" sz="2000" dirty="0"/>
            </a:br>
            <a:r>
              <a:rPr lang="en-US" sz="2000" dirty="0"/>
              <a:t>Let’s consider what </a:t>
            </a:r>
            <a:r>
              <a:rPr lang="en-US" sz="2000" b="1" dirty="0"/>
              <a:t>advantages </a:t>
            </a:r>
            <a:r>
              <a:rPr lang="en-US" sz="2000" dirty="0"/>
              <a:t>each place has.</a:t>
            </a:r>
            <a:endParaRPr lang="ru-RU" sz="2000" dirty="0"/>
          </a:p>
        </p:txBody>
      </p:sp>
      <p:graphicFrame>
        <p:nvGraphicFramePr>
          <p:cNvPr id="5" name="Таблица 4"/>
          <p:cNvGraphicFramePr>
            <a:graphicFrameLocks noGrp="1"/>
          </p:cNvGraphicFramePr>
          <p:nvPr>
            <p:extLst>
              <p:ext uri="{D42A27DB-BD31-4B8C-83A1-F6EECF244321}">
                <p14:modId xmlns:p14="http://schemas.microsoft.com/office/powerpoint/2010/main" val="1640805737"/>
              </p:ext>
            </p:extLst>
          </p:nvPr>
        </p:nvGraphicFramePr>
        <p:xfrm>
          <a:off x="539552" y="2564904"/>
          <a:ext cx="7560840" cy="2651760"/>
        </p:xfrm>
        <a:graphic>
          <a:graphicData uri="http://schemas.openxmlformats.org/drawingml/2006/table">
            <a:tbl>
              <a:tblPr firstRow="1" bandRow="1">
                <a:tableStyleId>{BC89EF96-8CEA-46FF-86C4-4CE0E7609802}</a:tableStyleId>
              </a:tblPr>
              <a:tblGrid>
                <a:gridCol w="3780420">
                  <a:extLst>
                    <a:ext uri="{9D8B030D-6E8A-4147-A177-3AD203B41FA5}">
                      <a16:colId xmlns:a16="http://schemas.microsoft.com/office/drawing/2014/main" val="49705537"/>
                    </a:ext>
                  </a:extLst>
                </a:gridCol>
                <a:gridCol w="3780420">
                  <a:extLst>
                    <a:ext uri="{9D8B030D-6E8A-4147-A177-3AD203B41FA5}">
                      <a16:colId xmlns:a16="http://schemas.microsoft.com/office/drawing/2014/main" val="3872646429"/>
                    </a:ext>
                  </a:extLst>
                </a:gridCol>
              </a:tblGrid>
              <a:tr h="291570">
                <a:tc>
                  <a:txBody>
                    <a:bodyPr/>
                    <a:lstStyle/>
                    <a:p>
                      <a:pPr algn="ctr"/>
                      <a:r>
                        <a:rPr lang="en-US" dirty="0"/>
                        <a:t>City</a:t>
                      </a:r>
                      <a:endParaRPr lang="ru-RU" dirty="0"/>
                    </a:p>
                  </a:txBody>
                  <a:tcPr/>
                </a:tc>
                <a:tc>
                  <a:txBody>
                    <a:bodyPr/>
                    <a:lstStyle/>
                    <a:p>
                      <a:pPr algn="ctr"/>
                      <a:r>
                        <a:rPr lang="en-US" dirty="0"/>
                        <a:t>Country</a:t>
                      </a:r>
                      <a:endParaRPr lang="ru-RU" dirty="0"/>
                    </a:p>
                  </a:txBody>
                  <a:tcPr/>
                </a:tc>
                <a:extLst>
                  <a:ext uri="{0D108BD9-81ED-4DB2-BD59-A6C34878D82A}">
                    <a16:rowId xmlns:a16="http://schemas.microsoft.com/office/drawing/2014/main" val="3897604513"/>
                  </a:ext>
                </a:extLst>
              </a:tr>
              <a:tr h="2228710">
                <a:tc>
                  <a:txBody>
                    <a:bodyPr/>
                    <a:lstStyle/>
                    <a:p>
                      <a:pPr marL="285750" indent="-285750">
                        <a:buFont typeface="Wingdings" panose="05000000000000000000" pitchFamily="2" charset="2"/>
                        <a:buChar char="v"/>
                      </a:pPr>
                      <a:r>
                        <a:rPr lang="en-US" dirty="0"/>
                        <a:t>Has many modern facilities/amenities</a:t>
                      </a:r>
                    </a:p>
                    <a:p>
                      <a:pPr marL="285750" indent="-285750">
                        <a:buFont typeface="Wingdings" panose="05000000000000000000" pitchFamily="2" charset="2"/>
                        <a:buChar char="v"/>
                      </a:pPr>
                      <a:r>
                        <a:rPr lang="en-US" dirty="0"/>
                        <a:t>Better public transport and developed infrastructure</a:t>
                      </a:r>
                    </a:p>
                    <a:p>
                      <a:pPr marL="285750" indent="-285750">
                        <a:buFont typeface="Wingdings" panose="05000000000000000000" pitchFamily="2" charset="2"/>
                        <a:buChar char="v"/>
                      </a:pPr>
                      <a:r>
                        <a:rPr lang="en-US" dirty="0"/>
                        <a:t>Better education</a:t>
                      </a:r>
                    </a:p>
                    <a:p>
                      <a:pPr marL="285750" indent="-285750">
                        <a:buFont typeface="Wingdings" panose="05000000000000000000" pitchFamily="2" charset="2"/>
                        <a:buChar char="v"/>
                      </a:pPr>
                      <a:r>
                        <a:rPr lang="en-US" dirty="0"/>
                        <a:t>Better job prospects </a:t>
                      </a:r>
                    </a:p>
                    <a:p>
                      <a:pPr marL="285750" indent="-285750">
                        <a:buFont typeface="Wingdings" panose="05000000000000000000" pitchFamily="2" charset="2"/>
                        <a:buChar char="v"/>
                      </a:pPr>
                      <a:r>
                        <a:rPr lang="en-US" dirty="0"/>
                        <a:t>Better health care system</a:t>
                      </a:r>
                    </a:p>
                  </a:txBody>
                  <a:tcPr/>
                </a:tc>
                <a:tc>
                  <a:txBody>
                    <a:bodyPr/>
                    <a:lstStyle/>
                    <a:p>
                      <a:pPr marL="285750" indent="-285750">
                        <a:buFont typeface="Wingdings" panose="05000000000000000000" pitchFamily="2" charset="2"/>
                        <a:buChar char="v"/>
                      </a:pPr>
                      <a:r>
                        <a:rPr lang="en-US" dirty="0"/>
                        <a:t>Life is calm and quite </a:t>
                      </a:r>
                    </a:p>
                    <a:p>
                      <a:pPr marL="285750" indent="-285750">
                        <a:buFont typeface="Wingdings" panose="05000000000000000000" pitchFamily="2" charset="2"/>
                        <a:buChar char="v"/>
                      </a:pPr>
                      <a:r>
                        <a:rPr lang="en-US" dirty="0"/>
                        <a:t>Healthier</a:t>
                      </a:r>
                      <a:endParaRPr lang="en-US" baseline="0" dirty="0"/>
                    </a:p>
                    <a:p>
                      <a:pPr marL="285750" indent="-285750">
                        <a:buFont typeface="Wingdings" panose="05000000000000000000" pitchFamily="2" charset="2"/>
                        <a:buChar char="v"/>
                      </a:pPr>
                      <a:r>
                        <a:rPr lang="en-US" baseline="0" dirty="0"/>
                        <a:t>Cheaper</a:t>
                      </a:r>
                    </a:p>
                    <a:p>
                      <a:pPr marL="285750" indent="-285750">
                        <a:buFont typeface="Wingdings" panose="05000000000000000000" pitchFamily="2" charset="2"/>
                        <a:buChar char="v"/>
                      </a:pPr>
                      <a:r>
                        <a:rPr lang="en-US" baseline="0" dirty="0"/>
                        <a:t>Stronger communities</a:t>
                      </a:r>
                    </a:p>
                    <a:p>
                      <a:pPr marL="285750" indent="-285750">
                        <a:buFont typeface="Wingdings" panose="05000000000000000000" pitchFamily="2" charset="2"/>
                        <a:buChar char="v"/>
                      </a:pPr>
                      <a:r>
                        <a:rPr lang="en-US" baseline="0" dirty="0"/>
                        <a:t>Safer</a:t>
                      </a:r>
                    </a:p>
                    <a:p>
                      <a:endParaRPr lang="en-US" baseline="0" dirty="0"/>
                    </a:p>
                    <a:p>
                      <a:endParaRPr lang="en-US" dirty="0"/>
                    </a:p>
                    <a:p>
                      <a:endParaRPr lang="ru-RU" dirty="0"/>
                    </a:p>
                  </a:txBody>
                  <a:tcPr/>
                </a:tc>
                <a:extLst>
                  <a:ext uri="{0D108BD9-81ED-4DB2-BD59-A6C34878D82A}">
                    <a16:rowId xmlns:a16="http://schemas.microsoft.com/office/drawing/2014/main" val="1384427916"/>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l"/>
            <a:r>
              <a:rPr lang="en-US" sz="2000" dirty="0"/>
              <a:t>Now we need to clarify our positive points. You can give examples and   justification.</a:t>
            </a:r>
            <a:endParaRPr lang="ru-RU" sz="2000" dirty="0"/>
          </a:p>
        </p:txBody>
      </p:sp>
      <p:sp>
        <p:nvSpPr>
          <p:cNvPr id="4" name="Блок-схема: альтернативный процесс 3"/>
          <p:cNvSpPr/>
          <p:nvPr/>
        </p:nvSpPr>
        <p:spPr>
          <a:xfrm>
            <a:off x="2203441" y="1301018"/>
            <a:ext cx="2648306" cy="863196"/>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2435239" y="1614645"/>
            <a:ext cx="2266070" cy="369332"/>
          </a:xfrm>
          <a:prstGeom prst="rect">
            <a:avLst/>
          </a:prstGeom>
        </p:spPr>
        <p:txBody>
          <a:bodyPr wrap="none">
            <a:spAutoFit/>
          </a:bodyPr>
          <a:lstStyle/>
          <a:p>
            <a:r>
              <a:rPr lang="en-US" dirty="0"/>
              <a:t>Life is calm and quiet. </a:t>
            </a:r>
            <a:endParaRPr lang="ru-RU" dirty="0"/>
          </a:p>
        </p:txBody>
      </p:sp>
      <p:sp>
        <p:nvSpPr>
          <p:cNvPr id="6" name="Овал 5"/>
          <p:cNvSpPr/>
          <p:nvPr/>
        </p:nvSpPr>
        <p:spPr>
          <a:xfrm>
            <a:off x="4931824" y="1124744"/>
            <a:ext cx="3925655" cy="24540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5688199" y="1417638"/>
            <a:ext cx="2608603" cy="1815882"/>
          </a:xfrm>
          <a:prstGeom prst="rect">
            <a:avLst/>
          </a:prstGeom>
        </p:spPr>
        <p:txBody>
          <a:bodyPr wrap="square">
            <a:spAutoFit/>
          </a:bodyPr>
          <a:lstStyle/>
          <a:p>
            <a:r>
              <a:rPr lang="en-US" sz="1400" dirty="0"/>
              <a:t>Rushing around trying to keep up with work responsibilities or obligations is very exhausting. Some people believe slower pace of life in rural areas is pleasanter. Life in the country moves more slowly, people are usually more relaxed and less stressful. </a:t>
            </a:r>
          </a:p>
        </p:txBody>
      </p:sp>
      <p:sp>
        <p:nvSpPr>
          <p:cNvPr id="9" name="Овал 8"/>
          <p:cNvSpPr/>
          <p:nvPr/>
        </p:nvSpPr>
        <p:spPr>
          <a:xfrm>
            <a:off x="195352" y="4991807"/>
            <a:ext cx="3584560" cy="16832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384612" y="2259536"/>
            <a:ext cx="2891244" cy="16188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729482" y="2501563"/>
            <a:ext cx="2654263" cy="1077218"/>
          </a:xfrm>
          <a:prstGeom prst="rect">
            <a:avLst/>
          </a:prstGeom>
        </p:spPr>
        <p:txBody>
          <a:bodyPr wrap="square">
            <a:spAutoFit/>
          </a:bodyPr>
          <a:lstStyle/>
          <a:p>
            <a:r>
              <a:rPr lang="en-US" sz="1600" dirty="0"/>
              <a:t>This means that there</a:t>
            </a:r>
          </a:p>
          <a:p>
            <a:r>
              <a:rPr lang="en-US" sz="1600" dirty="0"/>
              <a:t> is less noise because </a:t>
            </a:r>
          </a:p>
          <a:p>
            <a:r>
              <a:rPr lang="en-US" sz="1600" dirty="0"/>
              <a:t>there is less transport</a:t>
            </a:r>
          </a:p>
          <a:p>
            <a:r>
              <a:rPr lang="en-US" sz="1600" dirty="0"/>
              <a:t> and building work.</a:t>
            </a:r>
            <a:endParaRPr lang="ru-RU" sz="1600" dirty="0"/>
          </a:p>
        </p:txBody>
      </p:sp>
      <p:cxnSp>
        <p:nvCxnSpPr>
          <p:cNvPr id="14" name="Скругленная соединительная линия 13"/>
          <p:cNvCxnSpPr/>
          <p:nvPr/>
        </p:nvCxnSpPr>
        <p:spPr>
          <a:xfrm>
            <a:off x="3275856" y="1942058"/>
            <a:ext cx="2063063" cy="1136194"/>
          </a:xfrm>
          <a:prstGeom prst="curvedConnector3">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9" name="Скругленная соединительная линия 18"/>
          <p:cNvCxnSpPr/>
          <p:nvPr/>
        </p:nvCxnSpPr>
        <p:spPr>
          <a:xfrm rot="10800000" flipV="1">
            <a:off x="3113288" y="1942058"/>
            <a:ext cx="1026833" cy="692734"/>
          </a:xfrm>
          <a:prstGeom prst="curvedConnector3">
            <a:avLst>
              <a:gd name="adj1" fmla="val 50000"/>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6" name="Блок-схема: альтернативный процесс 25"/>
          <p:cNvSpPr/>
          <p:nvPr/>
        </p:nvSpPr>
        <p:spPr>
          <a:xfrm>
            <a:off x="2283216" y="3965518"/>
            <a:ext cx="3024336" cy="863196"/>
          </a:xfrm>
          <a:prstGeom prst="flowChartAlternate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Прямоугольник 26"/>
          <p:cNvSpPr/>
          <p:nvPr/>
        </p:nvSpPr>
        <p:spPr>
          <a:xfrm>
            <a:off x="2555776" y="4128611"/>
            <a:ext cx="2295971" cy="646331"/>
          </a:xfrm>
          <a:prstGeom prst="rect">
            <a:avLst/>
          </a:prstGeom>
        </p:spPr>
        <p:txBody>
          <a:bodyPr wrap="square">
            <a:spAutoFit/>
          </a:bodyPr>
          <a:lstStyle/>
          <a:p>
            <a:r>
              <a:rPr lang="en-US" dirty="0"/>
              <a:t>Has many modern </a:t>
            </a:r>
          </a:p>
          <a:p>
            <a:r>
              <a:rPr lang="en-US" dirty="0"/>
              <a:t>facilities/amenities</a:t>
            </a:r>
          </a:p>
        </p:txBody>
      </p:sp>
      <p:sp>
        <p:nvSpPr>
          <p:cNvPr id="28" name="Овал 27"/>
          <p:cNvSpPr/>
          <p:nvPr/>
        </p:nvSpPr>
        <p:spPr>
          <a:xfrm>
            <a:off x="5004048" y="4581128"/>
            <a:ext cx="3960439" cy="20939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TextBox 28"/>
          <p:cNvSpPr txBox="1"/>
          <p:nvPr/>
        </p:nvSpPr>
        <p:spPr>
          <a:xfrm>
            <a:off x="5597854" y="4889426"/>
            <a:ext cx="2983830" cy="1477328"/>
          </a:xfrm>
          <a:prstGeom prst="rect">
            <a:avLst/>
          </a:prstGeom>
          <a:noFill/>
        </p:spPr>
        <p:txBody>
          <a:bodyPr wrap="none" rtlCol="0">
            <a:spAutoFit/>
          </a:bodyPr>
          <a:lstStyle/>
          <a:p>
            <a:r>
              <a:rPr lang="en-US" dirty="0"/>
              <a:t>Leisure centers, restaurants,</a:t>
            </a:r>
          </a:p>
          <a:p>
            <a:r>
              <a:rPr lang="en-US" dirty="0"/>
              <a:t>cinemas, shopping molls are</a:t>
            </a:r>
          </a:p>
          <a:p>
            <a:r>
              <a:rPr lang="en-US" dirty="0"/>
              <a:t>on your doorstep. You can do</a:t>
            </a:r>
          </a:p>
          <a:p>
            <a:r>
              <a:rPr lang="en-US" dirty="0"/>
              <a:t> many different things, you</a:t>
            </a:r>
          </a:p>
          <a:p>
            <a:r>
              <a:rPr lang="en-US" dirty="0"/>
              <a:t>will never get bored.</a:t>
            </a:r>
            <a:endParaRPr lang="ru-RU" dirty="0"/>
          </a:p>
        </p:txBody>
      </p:sp>
      <p:sp>
        <p:nvSpPr>
          <p:cNvPr id="34" name="TextBox 33"/>
          <p:cNvSpPr txBox="1"/>
          <p:nvPr/>
        </p:nvSpPr>
        <p:spPr>
          <a:xfrm>
            <a:off x="458145" y="5254939"/>
            <a:ext cx="3063916" cy="1077218"/>
          </a:xfrm>
          <a:prstGeom prst="rect">
            <a:avLst/>
          </a:prstGeom>
          <a:noFill/>
        </p:spPr>
        <p:txBody>
          <a:bodyPr wrap="none" rtlCol="0">
            <a:spAutoFit/>
          </a:bodyPr>
          <a:lstStyle/>
          <a:p>
            <a:r>
              <a:rPr lang="en-US" sz="1600" dirty="0"/>
              <a:t>A city has a variety of  medical </a:t>
            </a:r>
          </a:p>
          <a:p>
            <a:r>
              <a:rPr lang="en-US" sz="1600" dirty="0"/>
              <a:t>centres, clinics and hospitals. </a:t>
            </a:r>
          </a:p>
          <a:p>
            <a:r>
              <a:rPr lang="en-US" sz="1600" dirty="0"/>
              <a:t>As a result, its medical care system</a:t>
            </a:r>
          </a:p>
          <a:p>
            <a:r>
              <a:rPr lang="en-US" sz="1600" dirty="0"/>
              <a:t> is better.</a:t>
            </a:r>
            <a:endParaRPr lang="ru-RU" sz="1600" dirty="0"/>
          </a:p>
        </p:txBody>
      </p:sp>
      <p:cxnSp>
        <p:nvCxnSpPr>
          <p:cNvPr id="35" name="Скругленная соединительная линия 34"/>
          <p:cNvCxnSpPr/>
          <p:nvPr/>
        </p:nvCxnSpPr>
        <p:spPr>
          <a:xfrm rot="10800000" flipV="1">
            <a:off x="3089034" y="4798645"/>
            <a:ext cx="1026833" cy="692734"/>
          </a:xfrm>
          <a:prstGeom prst="curved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Скругленная соединительная линия 35"/>
          <p:cNvCxnSpPr/>
          <p:nvPr/>
        </p:nvCxnSpPr>
        <p:spPr>
          <a:xfrm>
            <a:off x="3625136" y="4728489"/>
            <a:ext cx="2063063" cy="1136194"/>
          </a:xfrm>
          <a:prstGeom prst="curvedConnector3">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895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heel(1)">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wheel(1)">
                                      <p:cBhvr>
                                        <p:cTn id="17" dur="20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1000"/>
                                        <p:tgtEl>
                                          <p:spTgt spid="34"/>
                                        </p:tgtEl>
                                      </p:cBhvr>
                                    </p:animEffect>
                                    <p:anim calcmode="lin" valueType="num">
                                      <p:cBhvr>
                                        <p:cTn id="23" dur="1000" fill="hold"/>
                                        <p:tgtEl>
                                          <p:spTgt spid="34"/>
                                        </p:tgtEl>
                                        <p:attrNameLst>
                                          <p:attrName>ppt_x</p:attrName>
                                        </p:attrNameLst>
                                      </p:cBhvr>
                                      <p:tavLst>
                                        <p:tav tm="0">
                                          <p:val>
                                            <p:strVal val="#ppt_x"/>
                                          </p:val>
                                        </p:tav>
                                        <p:tav tm="100000">
                                          <p:val>
                                            <p:strVal val="#ppt_x"/>
                                          </p:val>
                                        </p:tav>
                                      </p:tavLst>
                                    </p:anim>
                                    <p:anim calcmode="lin" valueType="num">
                                      <p:cBhvr>
                                        <p:cTn id="24"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29" grpId="0"/>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lstStyle/>
          <a:p>
            <a:pPr marL="0" indent="0">
              <a:buNone/>
            </a:pPr>
            <a:r>
              <a:rPr lang="en-US"/>
              <a:t>Possible answers</a:t>
            </a:r>
          </a:p>
          <a:p>
            <a:pPr marL="0" indent="0">
              <a:buNone/>
            </a:pP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668793583"/>
              </p:ext>
            </p:extLst>
          </p:nvPr>
        </p:nvGraphicFramePr>
        <p:xfrm>
          <a:off x="323528" y="908720"/>
          <a:ext cx="7560840" cy="5855311"/>
        </p:xfrm>
        <a:graphic>
          <a:graphicData uri="http://schemas.openxmlformats.org/drawingml/2006/table">
            <a:tbl>
              <a:tblPr firstRow="1" bandRow="1">
                <a:tableStyleId>{BC89EF96-8CEA-46FF-86C4-4CE0E7609802}</a:tableStyleId>
              </a:tblPr>
              <a:tblGrid>
                <a:gridCol w="3780420">
                  <a:extLst>
                    <a:ext uri="{9D8B030D-6E8A-4147-A177-3AD203B41FA5}">
                      <a16:colId xmlns:a16="http://schemas.microsoft.com/office/drawing/2014/main" val="49705537"/>
                    </a:ext>
                  </a:extLst>
                </a:gridCol>
                <a:gridCol w="3780420">
                  <a:extLst>
                    <a:ext uri="{9D8B030D-6E8A-4147-A177-3AD203B41FA5}">
                      <a16:colId xmlns:a16="http://schemas.microsoft.com/office/drawing/2014/main" val="3872646429"/>
                    </a:ext>
                  </a:extLst>
                </a:gridCol>
              </a:tblGrid>
              <a:tr h="343097">
                <a:tc>
                  <a:txBody>
                    <a:bodyPr/>
                    <a:lstStyle/>
                    <a:p>
                      <a:pPr algn="ctr"/>
                      <a:r>
                        <a:rPr lang="en-US" dirty="0"/>
                        <a:t>City</a:t>
                      </a:r>
                      <a:endParaRPr lang="ru-RU" dirty="0"/>
                    </a:p>
                  </a:txBody>
                  <a:tcPr/>
                </a:tc>
                <a:tc>
                  <a:txBody>
                    <a:bodyPr/>
                    <a:lstStyle/>
                    <a:p>
                      <a:pPr algn="ctr"/>
                      <a:r>
                        <a:rPr lang="en-US" dirty="0"/>
                        <a:t>Country</a:t>
                      </a:r>
                      <a:endParaRPr lang="ru-RU" dirty="0"/>
                    </a:p>
                  </a:txBody>
                  <a:tcPr/>
                </a:tc>
                <a:extLst>
                  <a:ext uri="{0D108BD9-81ED-4DB2-BD59-A6C34878D82A}">
                    <a16:rowId xmlns:a16="http://schemas.microsoft.com/office/drawing/2014/main" val="3897604513"/>
                  </a:ext>
                </a:extLst>
              </a:tr>
              <a:tr h="5489551">
                <a:tc>
                  <a:txBody>
                    <a:bodyPr/>
                    <a:lstStyle/>
                    <a:p>
                      <a:pPr marL="285750" indent="-285750">
                        <a:buFont typeface="Wingdings" panose="05000000000000000000" pitchFamily="2" charset="2"/>
                        <a:buChar char="v"/>
                      </a:pPr>
                      <a:r>
                        <a:rPr lang="en-US" sz="1200" dirty="0"/>
                        <a:t>Better public transport and developed infrastructure It is obvious that there are more buses, trains and other vehicles in the city. There are decent cycle lanes, sewage, electricity, water supply,</a:t>
                      </a:r>
                      <a:r>
                        <a:rPr lang="en-US" sz="1200" baseline="0" dirty="0"/>
                        <a:t> </a:t>
                      </a:r>
                      <a:r>
                        <a:rPr lang="en-US" sz="1200" dirty="0"/>
                        <a:t>developed</a:t>
                      </a:r>
                      <a:r>
                        <a:rPr lang="en-US" sz="1200" baseline="0" dirty="0"/>
                        <a:t> transport connections</a:t>
                      </a:r>
                      <a:r>
                        <a:rPr lang="en-US" sz="1200" dirty="0"/>
                        <a:t> and roads. You can travel </a:t>
                      </a:r>
                      <a:r>
                        <a:rPr lang="en-US" sz="1200" b="0" i="0" u="none" strike="noStrike" kern="1200" dirty="0">
                          <a:solidFill>
                            <a:schemeClr val="tx1"/>
                          </a:solidFill>
                          <a:effectLst/>
                          <a:latin typeface="+mn-lt"/>
                          <a:ea typeface="+mn-ea"/>
                          <a:cs typeface="+mn-cs"/>
                        </a:rPr>
                        <a:t>anywhere on foot, or by bike, or by public transport if you do not have your own car. Houses in a</a:t>
                      </a:r>
                      <a:r>
                        <a:rPr lang="en-US" sz="1200" b="0" i="0" u="none" strike="noStrike" kern="1200" baseline="0" dirty="0">
                          <a:solidFill>
                            <a:schemeClr val="tx1"/>
                          </a:solidFill>
                          <a:effectLst/>
                          <a:latin typeface="+mn-lt"/>
                          <a:ea typeface="+mn-ea"/>
                          <a:cs typeface="+mn-cs"/>
                        </a:rPr>
                        <a:t> city are never off the grid because of difficult access or lack of infrastructure. </a:t>
                      </a:r>
                      <a:endParaRPr lang="en-US" sz="1200" b="0" i="0" u="none" strike="noStrike" kern="1200" dirty="0">
                        <a:solidFill>
                          <a:schemeClr val="tx1"/>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200" dirty="0"/>
                        <a:t>Better education Nearly all the universities are in cities. Often the facilities at school are better, for example, city schools have better technology, more laptops and computers for their students, and the standard of education is often higher, better teachers, </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200" dirty="0"/>
                        <a:t>Better job prospects because it is easier to find a job as there are more jobs available</a:t>
                      </a:r>
                      <a:r>
                        <a:rPr lang="en-US" sz="1200" baseline="0" dirty="0"/>
                        <a:t> and </a:t>
                      </a:r>
                      <a:r>
                        <a:rPr lang="en-US" sz="1200" dirty="0"/>
                        <a:t> more opportunities to do what you want to do.</a:t>
                      </a:r>
                      <a:r>
                        <a:rPr lang="en-US" sz="1200" baseline="0" dirty="0"/>
                        <a:t> Moreover, many big companies have their offices in  cities, where salaries are higher. It is easier to advance or get promotion and  improve your life.</a:t>
                      </a:r>
                      <a:endParaRPr lang="en-US" sz="1200" dirty="0"/>
                    </a:p>
                    <a:p>
                      <a:pPr marL="285750" indent="-285750">
                        <a:buFont typeface="Wingdings" panose="05000000000000000000" pitchFamily="2" charset="2"/>
                        <a:buChar char="v"/>
                      </a:pPr>
                      <a:r>
                        <a:rPr lang="en-US" sz="1200" dirty="0"/>
                        <a:t>Better health care system Hospitals and big medical</a:t>
                      </a:r>
                      <a:r>
                        <a:rPr lang="en-US" sz="1200" baseline="0" dirty="0"/>
                        <a:t> centres are in cities. Availability of expensive technologies and highly qualified doctors That means that the quality of health care is higher.</a:t>
                      </a:r>
                      <a:endParaRPr lang="en-US" sz="1200" dirty="0"/>
                    </a:p>
                  </a:txBody>
                  <a:tcPr/>
                </a:tc>
                <a:tc>
                  <a:txBody>
                    <a:bodyPr/>
                    <a:lstStyle/>
                    <a:p>
                      <a:pPr marL="285750" indent="-285750">
                        <a:buFont typeface="Wingdings" panose="05000000000000000000" pitchFamily="2" charset="2"/>
                        <a:buChar char="v"/>
                      </a:pPr>
                      <a:r>
                        <a:rPr lang="en-US" sz="1200" dirty="0"/>
                        <a:t>Healthier because they drink clean water, breathe</a:t>
                      </a:r>
                      <a:r>
                        <a:rPr lang="en-US" sz="1200" baseline="0" dirty="0"/>
                        <a:t> fresh air and eat organic food. There is less industry and less traffic, therefore there is no pollution and noise.</a:t>
                      </a:r>
                    </a:p>
                    <a:p>
                      <a:pPr marL="285750" indent="-285750">
                        <a:buFont typeface="Wingdings" panose="05000000000000000000" pitchFamily="2" charset="2"/>
                        <a:buChar char="v"/>
                      </a:pPr>
                      <a:r>
                        <a:rPr lang="en-US" sz="1200" baseline="0" dirty="0"/>
                        <a:t>Cheaper. So they can have bigger houses, bigger gardens and there is more space.</a:t>
                      </a:r>
                    </a:p>
                    <a:p>
                      <a:pPr marL="285750" indent="-285750">
                        <a:buFont typeface="Wingdings" panose="05000000000000000000" pitchFamily="2" charset="2"/>
                        <a:buChar char="v"/>
                      </a:pPr>
                      <a:r>
                        <a:rPr lang="en-US" sz="1200" baseline="0" dirty="0"/>
                        <a:t>Stronger communities as in the country or in a small town people live for their whole life and families live there generation after generation. That means they know each other very well. Thus, the community is quite close and neighbours have a good relationship. The community often gives a good support network. </a:t>
                      </a:r>
                    </a:p>
                    <a:p>
                      <a:pPr marL="285750" indent="-285750">
                        <a:buFont typeface="Wingdings" panose="05000000000000000000" pitchFamily="2" charset="2"/>
                        <a:buChar char="v"/>
                      </a:pPr>
                      <a:r>
                        <a:rPr lang="en-US" sz="1200" baseline="0" dirty="0"/>
                        <a:t>Low crime rates – less likely to be a victim of a crime as t</a:t>
                      </a:r>
                      <a:r>
                        <a:rPr lang="en-US" sz="1200" b="0" i="0" kern="1200" dirty="0">
                          <a:solidFill>
                            <a:schemeClr val="tx1"/>
                          </a:solidFill>
                          <a:effectLst/>
                          <a:latin typeface="+mn-lt"/>
                          <a:ea typeface="+mn-ea"/>
                          <a:cs typeface="+mn-cs"/>
                        </a:rPr>
                        <a:t>here are less people in the country who you do not know, thus less opportunity for crime to occur.  You can let your kids ride their bikes alone to school or leave your windows open at</a:t>
                      </a:r>
                      <a:r>
                        <a:rPr lang="en-US" sz="1200" b="0" i="0" kern="1200" baseline="0" dirty="0">
                          <a:solidFill>
                            <a:schemeClr val="tx1"/>
                          </a:solidFill>
                          <a:effectLst/>
                          <a:latin typeface="+mn-lt"/>
                          <a:ea typeface="+mn-ea"/>
                          <a:cs typeface="+mn-cs"/>
                        </a:rPr>
                        <a:t> night</a:t>
                      </a:r>
                      <a:r>
                        <a:rPr lang="en-US" sz="1200" b="0" i="0" kern="1200" dirty="0">
                          <a:solidFill>
                            <a:schemeClr val="tx1"/>
                          </a:solidFill>
                          <a:effectLst/>
                          <a:latin typeface="+mn-lt"/>
                          <a:ea typeface="+mn-ea"/>
                          <a:cs typeface="+mn-cs"/>
                        </a:rPr>
                        <a:t>, as statistically the country is</a:t>
                      </a:r>
                      <a:r>
                        <a:rPr lang="en-US" sz="1200" b="0" i="0" kern="1200" baseline="0" dirty="0">
                          <a:solidFill>
                            <a:schemeClr val="tx1"/>
                          </a:solidFill>
                          <a:effectLst/>
                          <a:latin typeface="+mn-lt"/>
                          <a:ea typeface="+mn-ea"/>
                          <a:cs typeface="+mn-cs"/>
                        </a:rPr>
                        <a:t> safer and has a lower crime rate.</a:t>
                      </a:r>
                      <a:endParaRPr lang="en-US" sz="1200" baseline="0" dirty="0"/>
                    </a:p>
                    <a:p>
                      <a:endParaRPr lang="en-US" sz="1200" baseline="0" dirty="0"/>
                    </a:p>
                    <a:p>
                      <a:endParaRPr lang="en-US" sz="1200" dirty="0"/>
                    </a:p>
                    <a:p>
                      <a:endParaRPr lang="ru-RU" sz="1200" dirty="0"/>
                    </a:p>
                  </a:txBody>
                  <a:tcPr/>
                </a:tc>
                <a:extLst>
                  <a:ext uri="{0D108BD9-81ED-4DB2-BD59-A6C34878D82A}">
                    <a16:rowId xmlns:a16="http://schemas.microsoft.com/office/drawing/2014/main" val="1384427916"/>
                  </a:ext>
                </a:extLst>
              </a:tr>
            </a:tbl>
          </a:graphicData>
        </a:graphic>
      </p:graphicFrame>
    </p:spTree>
    <p:extLst>
      <p:ext uri="{BB962C8B-B14F-4D97-AF65-F5344CB8AC3E}">
        <p14:creationId xmlns:p14="http://schemas.microsoft.com/office/powerpoint/2010/main" val="426157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2778</TotalTime>
  <Words>12239</Words>
  <Application>Microsoft Office PowerPoint</Application>
  <PresentationFormat>Экран (4:3)</PresentationFormat>
  <Paragraphs>868</Paragraphs>
  <Slides>35</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35</vt:i4>
      </vt:variant>
    </vt:vector>
  </HeadingPairs>
  <TitlesOfParts>
    <vt:vector size="40" baseType="lpstr">
      <vt:lpstr>Arial</vt:lpstr>
      <vt:lpstr>Calibri</vt:lpstr>
      <vt:lpstr>Times New Roman</vt:lpstr>
      <vt:lpstr>Wingdings</vt:lpstr>
      <vt:lpstr>Тема Office</vt:lpstr>
      <vt:lpstr>Opinion Essay</vt:lpstr>
      <vt:lpstr>Презентация PowerPoint</vt:lpstr>
      <vt:lpstr>Презентация PowerPoint</vt:lpstr>
      <vt:lpstr>Too much emphasis is placed on testing these days. The need to prepare for tests is a restriction on teachers and also exerts unnecessary pressure on learners. To what extent do you agree or disagree?</vt:lpstr>
      <vt:lpstr>Paraphrasing</vt:lpstr>
      <vt:lpstr>Презентация PowerPoint</vt:lpstr>
      <vt:lpstr>Now we are going to discuss the topic of homes. Do you think it is better to live in the countryside or in a  city?  Before writing your essay, you need to think about advantages to living in one of those places.  Let’s consider what advantages each place has.</vt:lpstr>
      <vt:lpstr>Now we need to clarify our positive points. You can give examples and   justification.</vt:lpstr>
      <vt:lpstr>Презентация PowerPoint</vt:lpstr>
      <vt:lpstr>Презентация PowerPoint</vt:lpstr>
      <vt:lpstr>Using different structures</vt:lpstr>
      <vt:lpstr>Combining simple sentences So, simple sentences are great. They are very important in academic writing and all types of writing. In academic writing, you can use simple sentences. However, using simple sentences all of the time would cause a couple of issues. Too many short sentences in a row can seem choppy. It can also make the writing seem a little bit redundant. So, sometimes combining sentences can allow your writing to become more sophisticated and really be more engaging to the reader. It will also help you show some of the connections between ideas.</vt:lpstr>
      <vt:lpstr> Avoiding repetition </vt:lpstr>
      <vt:lpstr>  Ways of linking ideas</vt:lpstr>
      <vt:lpstr>Презентация PowerPoint</vt:lpstr>
      <vt:lpstr>Презентация PowerPoint</vt:lpstr>
      <vt:lpstr>Презентация PowerPoint</vt:lpstr>
      <vt:lpstr>Презентация PowerPoint</vt:lpstr>
      <vt:lpstr> Adjective/noun collocations </vt:lpstr>
      <vt:lpstr>Презентация PowerPoint</vt:lpstr>
      <vt:lpstr> Emphasizing </vt:lpstr>
      <vt:lpstr>Презентация PowerPoint</vt:lpstr>
      <vt:lpstr>Cleft sentences</vt:lpstr>
      <vt:lpstr>Презентация PowerPoint</vt:lpstr>
      <vt:lpstr>In writing it is also extremely important to identify the topic of your essay. So identifying the topic is  one of the first things you need to do. Read the statement carefully and identify what the issue is. You will normally only be looking for one or two key words. Have a look at the following quotation. What is the issue?  Education is the most powerful weapon which you can use to change the world. (Nelson Mandela)</vt:lpstr>
      <vt:lpstr>Human use, population and technology have reached that certain stage where mother Earth no longer accepts our presence  with silence. (Dalai Lama XIV)</vt:lpstr>
      <vt:lpstr>A restaurant is a fantasy – a kind of living fantasy in which dinners are the most important members of the cast. (Warner LeRoy)</vt:lpstr>
      <vt:lpstr>A great book should leave you with many experiences, and slightly exhausted at the end. You live several  lives while reading. (William Styron)</vt:lpstr>
      <vt:lpstr>Is it right to read about historic places before sightseeing?  What is your opinion? Do you agree with the statement?</vt:lpstr>
      <vt:lpstr>Презентация PowerPoint</vt:lpstr>
      <vt:lpstr>Презентация PowerPoint</vt:lpstr>
      <vt:lpstr>Topic sentence</vt:lpstr>
      <vt:lpstr>3 Body Paragraphs</vt:lpstr>
      <vt:lpstr>Justification</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Opinion Essay</dc:title>
  <dc:creator>socrat</dc:creator>
  <cp:lastModifiedBy>User</cp:lastModifiedBy>
  <cp:revision>242</cp:revision>
  <dcterms:created xsi:type="dcterms:W3CDTF">2018-11-27T04:09:26Z</dcterms:created>
  <dcterms:modified xsi:type="dcterms:W3CDTF">2022-05-19T09:06:58Z</dcterms:modified>
</cp:coreProperties>
</file>